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6"/>
  </p:notesMasterIdLst>
  <p:sldIdLst>
    <p:sldId id="321" r:id="rId3"/>
    <p:sldId id="322" r:id="rId4"/>
    <p:sldId id="266" r:id="rId5"/>
    <p:sldId id="401" r:id="rId7"/>
    <p:sldId id="402" r:id="rId8"/>
    <p:sldId id="403" r:id="rId9"/>
    <p:sldId id="404" r:id="rId10"/>
    <p:sldId id="405" r:id="rId11"/>
    <p:sldId id="406" r:id="rId12"/>
    <p:sldId id="271" r:id="rId13"/>
    <p:sldId id="407" r:id="rId14"/>
    <p:sldId id="279" r:id="rId15"/>
    <p:sldId id="408" r:id="rId16"/>
    <p:sldId id="409" r:id="rId17"/>
    <p:sldId id="410" r:id="rId18"/>
    <p:sldId id="412" r:id="rId19"/>
    <p:sldId id="413" r:id="rId20"/>
    <p:sldId id="414" r:id="rId21"/>
    <p:sldId id="415" r:id="rId22"/>
    <p:sldId id="416" r:id="rId23"/>
    <p:sldId id="417" r:id="rId24"/>
    <p:sldId id="418" r:id="rId25"/>
    <p:sldId id="419" r:id="rId26"/>
    <p:sldId id="420" r:id="rId27"/>
    <p:sldId id="426" r:id="rId28"/>
    <p:sldId id="427" r:id="rId29"/>
    <p:sldId id="429" r:id="rId30"/>
    <p:sldId id="424" r:id="rId31"/>
    <p:sldId id="421" r:id="rId32"/>
    <p:sldId id="422" r:id="rId33"/>
    <p:sldId id="428" r:id="rId34"/>
    <p:sldId id="430" r:id="rId35"/>
    <p:sldId id="423" r:id="rId36"/>
    <p:sldId id="425" r:id="rId37"/>
    <p:sldId id="431" r:id="rId38"/>
    <p:sldId id="432" r:id="rId39"/>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20.wmf"/><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Shape 3"/>
          <p:cNvSpPr/>
          <p:nvPr>
            <p:ph type="sldImg" idx="2"/>
          </p:nvPr>
        </p:nvSpPr>
        <p:spPr>
          <a:xfrm>
            <a:off x="381300" y="685800"/>
            <a:ext cx="6096075" cy="3429000"/>
          </a:xfrm>
          <a:custGeom>
            <a:avLst/>
            <a:gdLst/>
            <a:ahLst/>
            <a:cxnLst/>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 name="Shape 123"/>
        <p:cNvGrpSpPr/>
        <p:nvPr/>
      </p:nvGrpSpPr>
      <p:grpSpPr>
        <a:xfrm>
          <a:off x="0" y="0"/>
          <a:ext cx="0" cy="0"/>
          <a:chOff x="0" y="0"/>
          <a:chExt cx="0" cy="0"/>
        </a:xfrm>
      </p:grpSpPr>
      <p:sp>
        <p:nvSpPr>
          <p:cNvPr id="124" name="Shape 124"/>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125" name="Shape 125"/>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8" name="Shape 228"/>
        <p:cNvGrpSpPr/>
        <p:nvPr/>
      </p:nvGrpSpPr>
      <p:grpSpPr>
        <a:xfrm>
          <a:off x="0" y="0"/>
          <a:ext cx="0" cy="0"/>
          <a:chOff x="0" y="0"/>
          <a:chExt cx="0" cy="0"/>
        </a:xfrm>
      </p:grpSpPr>
      <p:sp>
        <p:nvSpPr>
          <p:cNvPr id="229" name="Shape 229"/>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230" name="Shape 230"/>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幻灯片图像占位符 69633"/>
          <p:cNvSpPr>
            <a:spLocks noRot="1" noTextEdit="1"/>
          </p:cNvSpPr>
          <p:nvPr>
            <p:ph type="sldImg"/>
          </p:nvPr>
        </p:nvSpPr>
        <p:spPr/>
      </p:sp>
      <p:sp>
        <p:nvSpPr>
          <p:cNvPr id="69635" name="文本占位符 69634"/>
          <p:cNvSpPr>
            <a:spLocks noGrp="1"/>
          </p:cNvSpPr>
          <p:nvPr>
            <p:ph type="body" idx="1"/>
          </p:nvPr>
        </p:nvSpPr>
        <p:spPr/>
        <p:txBody>
          <a:bodyPr/>
          <a:p>
            <a:pPr lvl="0"/>
            <a:endParaRPr dirty="0"/>
          </a:p>
        </p:txBody>
      </p:sp>
      <p:sp>
        <p:nvSpPr>
          <p:cNvPr id="2" name="灯片编号占位符 1"/>
          <p:cNvSpPr/>
          <p:nvPr>
            <p:ph type="sldNum" sz="quarter" idx="2"/>
          </p:nvPr>
        </p:nvSpPr>
        <p:spPr/>
        <p:txBody>
          <a:bodyPr/>
          <a:p>
            <a:pPr lvl="0" algn="r"/>
            <a:fld id="{9A0DB2DC-4C9A-4742-B13C-FB6460FD3503}" type="slidenum">
              <a:rPr lang="en-US" sz="1200" dirty="0"/>
            </a:fld>
            <a:endParaRPr lang="en-US"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幻灯片图像占位符 63489"/>
          <p:cNvSpPr>
            <a:spLocks noTextEdit="1"/>
          </p:cNvSpPr>
          <p:nvPr>
            <p:ph type="sldImg"/>
          </p:nvPr>
        </p:nvSpPr>
        <p:spPr/>
      </p:sp>
      <p:sp>
        <p:nvSpPr>
          <p:cNvPr id="63491" name="文本占位符 63490"/>
          <p:cNvSpPr>
            <a:spLocks noGrp="1"/>
          </p:cNvSpPr>
          <p:nvPr>
            <p:ph type="body" idx="1"/>
          </p:nvPr>
        </p:nvSpPr>
        <p:spPr/>
        <p:txBody>
          <a:bodyPr/>
          <a:p>
            <a:pPr lvl="0"/>
            <a:endParaRPr dirty="0"/>
          </a:p>
        </p:txBody>
      </p:sp>
      <p:sp>
        <p:nvSpPr>
          <p:cNvPr id="2" name="页眉占位符 1"/>
          <p:cNvSpPr/>
          <p:nvPr>
            <p:ph type="hdr" sz="quarter" idx="2"/>
          </p:nvPr>
        </p:nvSpPr>
        <p:spPr/>
        <p:txBody>
          <a:bodyPr/>
          <a:p>
            <a:pPr lvl="0"/>
            <a:r>
              <a:rPr lang="en-US" sz="1200" dirty="0"/>
              <a:t>NN 1</a:t>
            </a:r>
            <a:endParaRPr lang="en-US" sz="1200" dirty="0"/>
          </a:p>
        </p:txBody>
      </p:sp>
      <p:sp>
        <p:nvSpPr>
          <p:cNvPr id="3" name="日期占位符 2"/>
          <p:cNvSpPr/>
          <p:nvPr>
            <p:ph type="dt" idx="3"/>
          </p:nvPr>
        </p:nvSpPr>
        <p:spPr/>
        <p:txBody>
          <a:bodyPr/>
          <a:p>
            <a:pPr lvl="0" algn="r"/>
            <a:r>
              <a:rPr lang="en-US" sz="1200" dirty="0"/>
              <a:t>10-00</a:t>
            </a:r>
            <a:endParaRPr lang="en-US" sz="1200" dirty="0"/>
          </a:p>
        </p:txBody>
      </p:sp>
      <p:sp>
        <p:nvSpPr>
          <p:cNvPr id="4" name="页脚占位符 3"/>
          <p:cNvSpPr/>
          <p:nvPr>
            <p:ph type="ftr" sz="quarter" idx="4"/>
          </p:nvPr>
        </p:nvSpPr>
        <p:spPr/>
        <p:txBody>
          <a:bodyPr/>
          <a:p>
            <a:pPr lvl="0"/>
            <a:r>
              <a:rPr lang="en-US" sz="1200" dirty="0"/>
              <a:t>Elene Marchiori</a:t>
            </a:r>
            <a:endParaRPr lang="en-US" sz="1200" dirty="0"/>
          </a:p>
        </p:txBody>
      </p:sp>
      <p:sp>
        <p:nvSpPr>
          <p:cNvPr id="5" name="灯片编号占位符 4"/>
          <p:cNvSpPr/>
          <p:nvPr>
            <p:ph type="sldNum" sz="quarter" idx="5"/>
          </p:nvPr>
        </p:nvSpPr>
        <p:spPr/>
        <p:txBody>
          <a:bodyPr/>
          <a:p>
            <a:pPr lvl="0" algn="r"/>
            <a:fld id="{9A0DB2DC-4C9A-4742-B13C-FB6460FD3503}" type="slidenum">
              <a:rPr lang="en-US" sz="1200" dirty="0"/>
            </a:fld>
            <a:endParaRPr lang="en-US"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幻灯片图像占位符 64513"/>
          <p:cNvSpPr>
            <a:spLocks noTextEdit="1"/>
          </p:cNvSpPr>
          <p:nvPr>
            <p:ph type="sldImg"/>
          </p:nvPr>
        </p:nvSpPr>
        <p:spPr/>
      </p:sp>
      <p:sp>
        <p:nvSpPr>
          <p:cNvPr id="64515" name="文本占位符 64514"/>
          <p:cNvSpPr>
            <a:spLocks noGrp="1"/>
          </p:cNvSpPr>
          <p:nvPr>
            <p:ph type="body" idx="1"/>
          </p:nvPr>
        </p:nvSpPr>
        <p:spPr/>
        <p:txBody>
          <a:bodyPr/>
          <a:p>
            <a:pPr lvl="0"/>
            <a:endParaRPr dirty="0"/>
          </a:p>
        </p:txBody>
      </p:sp>
      <p:sp>
        <p:nvSpPr>
          <p:cNvPr id="2" name="页眉占位符 1"/>
          <p:cNvSpPr/>
          <p:nvPr>
            <p:ph type="hdr" sz="quarter" idx="2"/>
          </p:nvPr>
        </p:nvSpPr>
        <p:spPr/>
        <p:txBody>
          <a:bodyPr/>
          <a:p>
            <a:pPr lvl="0"/>
            <a:r>
              <a:rPr lang="en-US" sz="1200" dirty="0"/>
              <a:t>NN 1</a:t>
            </a:r>
            <a:endParaRPr lang="en-US" sz="1200" dirty="0"/>
          </a:p>
        </p:txBody>
      </p:sp>
      <p:sp>
        <p:nvSpPr>
          <p:cNvPr id="3" name="日期占位符 2"/>
          <p:cNvSpPr/>
          <p:nvPr>
            <p:ph type="dt" idx="3"/>
          </p:nvPr>
        </p:nvSpPr>
        <p:spPr/>
        <p:txBody>
          <a:bodyPr/>
          <a:p>
            <a:pPr lvl="0" algn="r"/>
            <a:r>
              <a:rPr lang="en-US" sz="1200" dirty="0"/>
              <a:t>10-00</a:t>
            </a:r>
            <a:endParaRPr lang="en-US" sz="1200" dirty="0"/>
          </a:p>
        </p:txBody>
      </p:sp>
      <p:sp>
        <p:nvSpPr>
          <p:cNvPr id="4" name="页脚占位符 3"/>
          <p:cNvSpPr/>
          <p:nvPr>
            <p:ph type="ftr" sz="quarter" idx="4"/>
          </p:nvPr>
        </p:nvSpPr>
        <p:spPr/>
        <p:txBody>
          <a:bodyPr/>
          <a:p>
            <a:pPr lvl="0"/>
            <a:r>
              <a:rPr lang="en-US" sz="1200" dirty="0"/>
              <a:t>Elene Marchiori</a:t>
            </a:r>
            <a:endParaRPr lang="en-US" sz="1200" dirty="0"/>
          </a:p>
        </p:txBody>
      </p:sp>
      <p:sp>
        <p:nvSpPr>
          <p:cNvPr id="5" name="灯片编号占位符 4"/>
          <p:cNvSpPr/>
          <p:nvPr>
            <p:ph type="sldNum" sz="quarter" idx="5"/>
          </p:nvPr>
        </p:nvSpPr>
        <p:spPr/>
        <p:txBody>
          <a:bodyPr/>
          <a:p>
            <a:pPr lvl="0" algn="r"/>
            <a:fld id="{9A0DB2DC-4C9A-4742-B13C-FB6460FD3503}" type="slidenum">
              <a:rPr lang="en-US" sz="1200" dirty="0"/>
            </a:fld>
            <a:endParaRPr lang="en-US"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1" name="Shape 661"/>
        <p:cNvGrpSpPr/>
        <p:nvPr/>
      </p:nvGrpSpPr>
      <p:grpSpPr>
        <a:xfrm>
          <a:off x="0" y="0"/>
          <a:ext cx="0" cy="0"/>
          <a:chOff x="0" y="0"/>
          <a:chExt cx="0" cy="0"/>
        </a:xfrm>
      </p:grpSpPr>
      <p:sp>
        <p:nvSpPr>
          <p:cNvPr id="662" name="Shape 662"/>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663" name="Shape 663"/>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8" name="Shape 668"/>
        <p:cNvGrpSpPr/>
        <p:nvPr/>
      </p:nvGrpSpPr>
      <p:grpSpPr>
        <a:xfrm>
          <a:off x="0" y="0"/>
          <a:ext cx="0" cy="0"/>
          <a:chOff x="0" y="0"/>
          <a:chExt cx="0" cy="0"/>
        </a:xfrm>
      </p:grpSpPr>
      <p:sp>
        <p:nvSpPr>
          <p:cNvPr id="669" name="Shape 669"/>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670" name="Shape 670"/>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50800" lvl="0" indent="0" rtl="0">
              <a:lnSpc>
                <a:spcPct val="100000"/>
              </a:lnSpc>
              <a:spcBef>
                <a:spcPts val="600"/>
              </a:spcBef>
              <a:spcAft>
                <a:spcPts val="0"/>
              </a:spcAft>
              <a:buNone/>
            </a:pPr>
            <a:endParaRPr sz="1000">
              <a:solidFill>
                <a:srgbClr val="303336"/>
              </a:solidFill>
              <a:highlight>
                <a:srgbClr val="EFF0F1"/>
              </a:highlight>
              <a:latin typeface="Consolas" panose="020B0609020204030204"/>
              <a:ea typeface="Consolas" panose="020B0609020204030204"/>
              <a:cs typeface="Consolas" panose="020B0609020204030204"/>
              <a:sym typeface="Consolas" panose="020B0609020204030204"/>
            </a:endParaRPr>
          </a:p>
          <a:p>
            <a:pPr marL="0" lvl="0" indent="0">
              <a:lnSpc>
                <a:spcPct val="100000"/>
              </a:lnSpc>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8" name="Shape 668"/>
        <p:cNvGrpSpPr/>
        <p:nvPr/>
      </p:nvGrpSpPr>
      <p:grpSpPr>
        <a:xfrm>
          <a:off x="0" y="0"/>
          <a:ext cx="0" cy="0"/>
          <a:chOff x="0" y="0"/>
          <a:chExt cx="0" cy="0"/>
        </a:xfrm>
      </p:grpSpPr>
      <p:sp>
        <p:nvSpPr>
          <p:cNvPr id="669" name="Shape 669"/>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670" name="Shape 670"/>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50800" lvl="0" indent="0" rtl="0">
              <a:lnSpc>
                <a:spcPct val="100000"/>
              </a:lnSpc>
              <a:spcBef>
                <a:spcPts val="600"/>
              </a:spcBef>
              <a:spcAft>
                <a:spcPts val="0"/>
              </a:spcAft>
              <a:buNone/>
            </a:pPr>
            <a:endParaRPr sz="1000">
              <a:solidFill>
                <a:srgbClr val="303336"/>
              </a:solidFill>
              <a:highlight>
                <a:srgbClr val="EFF0F1"/>
              </a:highlight>
              <a:latin typeface="Consolas" panose="020B0609020204030204"/>
              <a:ea typeface="Consolas" panose="020B0609020204030204"/>
              <a:cs typeface="Consolas" panose="020B0609020204030204"/>
              <a:sym typeface="Consolas" panose="020B0609020204030204"/>
            </a:endParaRPr>
          </a:p>
          <a:p>
            <a:pPr marL="0" lvl="0" indent="0">
              <a:lnSpc>
                <a:spcPct val="100000"/>
              </a:lnSpc>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6" name="Shape 706"/>
        <p:cNvGrpSpPr/>
        <p:nvPr/>
      </p:nvGrpSpPr>
      <p:grpSpPr>
        <a:xfrm>
          <a:off x="0" y="0"/>
          <a:ext cx="0" cy="0"/>
          <a:chOff x="0" y="0"/>
          <a:chExt cx="0" cy="0"/>
        </a:xfrm>
      </p:grpSpPr>
      <p:sp>
        <p:nvSpPr>
          <p:cNvPr id="707" name="Shape 707"/>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708" name="Shape 708"/>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8" name="Shape 668"/>
        <p:cNvGrpSpPr/>
        <p:nvPr/>
      </p:nvGrpSpPr>
      <p:grpSpPr>
        <a:xfrm>
          <a:off x="0" y="0"/>
          <a:ext cx="0" cy="0"/>
          <a:chOff x="0" y="0"/>
          <a:chExt cx="0" cy="0"/>
        </a:xfrm>
      </p:grpSpPr>
      <p:sp>
        <p:nvSpPr>
          <p:cNvPr id="669" name="Shape 669"/>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670" name="Shape 670"/>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50800" lvl="0" indent="0" rtl="0">
              <a:lnSpc>
                <a:spcPct val="100000"/>
              </a:lnSpc>
              <a:spcBef>
                <a:spcPts val="600"/>
              </a:spcBef>
              <a:spcAft>
                <a:spcPts val="0"/>
              </a:spcAft>
              <a:buNone/>
            </a:pPr>
            <a:endParaRPr sz="1000">
              <a:solidFill>
                <a:srgbClr val="303336"/>
              </a:solidFill>
              <a:highlight>
                <a:srgbClr val="EFF0F1"/>
              </a:highlight>
              <a:latin typeface="Consolas" panose="020B0609020204030204"/>
              <a:ea typeface="Consolas" panose="020B0609020204030204"/>
              <a:cs typeface="Consolas" panose="020B0609020204030204"/>
              <a:sym typeface="Consolas" panose="020B0609020204030204"/>
            </a:endParaRPr>
          </a:p>
          <a:p>
            <a:pPr marL="0" lvl="0" indent="0">
              <a:lnSpc>
                <a:spcPct val="100000"/>
              </a:lnSpc>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34"/>
        <p:cNvGrpSpPr/>
        <p:nvPr/>
      </p:nvGrpSpPr>
      <p:grpSpPr>
        <a:xfrm>
          <a:off x="0" y="0"/>
          <a:ext cx="0" cy="0"/>
          <a:chOff x="0" y="0"/>
          <a:chExt cx="0" cy="0"/>
        </a:xfrm>
      </p:grpSpPr>
      <p:sp>
        <p:nvSpPr>
          <p:cNvPr id="135" name="Shape 135"/>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136" name="Shape 136"/>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8" name="Shape 668"/>
        <p:cNvGrpSpPr/>
        <p:nvPr/>
      </p:nvGrpSpPr>
      <p:grpSpPr>
        <a:xfrm>
          <a:off x="0" y="0"/>
          <a:ext cx="0" cy="0"/>
          <a:chOff x="0" y="0"/>
          <a:chExt cx="0" cy="0"/>
        </a:xfrm>
      </p:grpSpPr>
      <p:sp>
        <p:nvSpPr>
          <p:cNvPr id="669" name="Shape 669"/>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670" name="Shape 670"/>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50800" lvl="0" indent="0" rtl="0">
              <a:lnSpc>
                <a:spcPct val="100000"/>
              </a:lnSpc>
              <a:spcBef>
                <a:spcPts val="600"/>
              </a:spcBef>
              <a:spcAft>
                <a:spcPts val="0"/>
              </a:spcAft>
              <a:buNone/>
            </a:pPr>
            <a:endParaRPr sz="1000">
              <a:solidFill>
                <a:srgbClr val="303336"/>
              </a:solidFill>
              <a:highlight>
                <a:srgbClr val="EFF0F1"/>
              </a:highlight>
              <a:latin typeface="Consolas" panose="020B0609020204030204"/>
              <a:ea typeface="Consolas" panose="020B0609020204030204"/>
              <a:cs typeface="Consolas" panose="020B0609020204030204"/>
              <a:sym typeface="Consolas" panose="020B0609020204030204"/>
            </a:endParaRPr>
          </a:p>
          <a:p>
            <a:pPr marL="0" lvl="0" indent="0">
              <a:lnSpc>
                <a:spcPct val="100000"/>
              </a:lnSpc>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8" name="Shape 668"/>
        <p:cNvGrpSpPr/>
        <p:nvPr/>
      </p:nvGrpSpPr>
      <p:grpSpPr>
        <a:xfrm>
          <a:off x="0" y="0"/>
          <a:ext cx="0" cy="0"/>
          <a:chOff x="0" y="0"/>
          <a:chExt cx="0" cy="0"/>
        </a:xfrm>
      </p:grpSpPr>
      <p:sp>
        <p:nvSpPr>
          <p:cNvPr id="669" name="Shape 669"/>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670" name="Shape 670"/>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50800" lvl="0" indent="0" rtl="0">
              <a:lnSpc>
                <a:spcPct val="100000"/>
              </a:lnSpc>
              <a:spcBef>
                <a:spcPts val="600"/>
              </a:spcBef>
              <a:spcAft>
                <a:spcPts val="0"/>
              </a:spcAft>
              <a:buNone/>
            </a:pPr>
            <a:endParaRPr sz="1000">
              <a:solidFill>
                <a:srgbClr val="303336"/>
              </a:solidFill>
              <a:highlight>
                <a:srgbClr val="EFF0F1"/>
              </a:highlight>
              <a:latin typeface="Consolas" panose="020B0609020204030204"/>
              <a:ea typeface="Consolas" panose="020B0609020204030204"/>
              <a:cs typeface="Consolas" panose="020B0609020204030204"/>
              <a:sym typeface="Consolas" panose="020B0609020204030204"/>
            </a:endParaRPr>
          </a:p>
          <a:p>
            <a:pPr marL="0" lvl="0" indent="0">
              <a:lnSpc>
                <a:spcPct val="100000"/>
              </a:lnSpc>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9" name="Shape 139"/>
        <p:cNvGrpSpPr/>
        <p:nvPr/>
      </p:nvGrpSpPr>
      <p:grpSpPr>
        <a:xfrm>
          <a:off x="0" y="0"/>
          <a:ext cx="0" cy="0"/>
          <a:chOff x="0" y="0"/>
          <a:chExt cx="0" cy="0"/>
        </a:xfrm>
      </p:grpSpPr>
      <p:sp>
        <p:nvSpPr>
          <p:cNvPr id="140" name="Shape 140"/>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141" name="Shape 141"/>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6" name="Shape 146"/>
        <p:cNvGrpSpPr/>
        <p:nvPr/>
      </p:nvGrpSpPr>
      <p:grpSpPr>
        <a:xfrm>
          <a:off x="0" y="0"/>
          <a:ext cx="0" cy="0"/>
          <a:chOff x="0" y="0"/>
          <a:chExt cx="0" cy="0"/>
        </a:xfrm>
      </p:grpSpPr>
      <p:sp>
        <p:nvSpPr>
          <p:cNvPr id="147" name="Shape 147"/>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148" name="Shape 148"/>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3" name="Shape 153"/>
        <p:cNvGrpSpPr/>
        <p:nvPr/>
      </p:nvGrpSpPr>
      <p:grpSpPr>
        <a:xfrm>
          <a:off x="0" y="0"/>
          <a:ext cx="0" cy="0"/>
          <a:chOff x="0" y="0"/>
          <a:chExt cx="0" cy="0"/>
        </a:xfrm>
      </p:grpSpPr>
      <p:sp>
        <p:nvSpPr>
          <p:cNvPr id="154" name="Shape 154"/>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155" name="Shape 155"/>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1" name="Shape 191"/>
        <p:cNvGrpSpPr/>
        <p:nvPr/>
      </p:nvGrpSpPr>
      <p:grpSpPr>
        <a:xfrm>
          <a:off x="0" y="0"/>
          <a:ext cx="0" cy="0"/>
          <a:chOff x="0" y="0"/>
          <a:chExt cx="0" cy="0"/>
        </a:xfrm>
      </p:grpSpPr>
      <p:sp>
        <p:nvSpPr>
          <p:cNvPr id="192" name="Shape 192"/>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193" name="Shape 193"/>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5" name="Shape 175"/>
        <p:cNvGrpSpPr/>
        <p:nvPr/>
      </p:nvGrpSpPr>
      <p:grpSpPr>
        <a:xfrm>
          <a:off x="0" y="0"/>
          <a:ext cx="0" cy="0"/>
          <a:chOff x="0" y="0"/>
          <a:chExt cx="0" cy="0"/>
        </a:xfrm>
      </p:grpSpPr>
      <p:sp>
        <p:nvSpPr>
          <p:cNvPr id="176" name="Shape 176"/>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177" name="Shape 177"/>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7" name="Shape 167"/>
        <p:cNvGrpSpPr/>
        <p:nvPr/>
      </p:nvGrpSpPr>
      <p:grpSpPr>
        <a:xfrm>
          <a:off x="0" y="0"/>
          <a:ext cx="0" cy="0"/>
          <a:chOff x="0" y="0"/>
          <a:chExt cx="0" cy="0"/>
        </a:xfrm>
      </p:grpSpPr>
      <p:sp>
        <p:nvSpPr>
          <p:cNvPr id="168" name="Shape 168"/>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169" name="Shape 169"/>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幻灯片图像占位符 61441"/>
          <p:cNvSpPr>
            <a:spLocks noRot="1" noTextEdit="1"/>
          </p:cNvSpPr>
          <p:nvPr>
            <p:ph type="sldImg"/>
          </p:nvPr>
        </p:nvSpPr>
        <p:spPr/>
      </p:sp>
      <p:sp>
        <p:nvSpPr>
          <p:cNvPr id="61443" name="文本占位符 61442"/>
          <p:cNvSpPr>
            <a:spLocks noGrp="1"/>
          </p:cNvSpPr>
          <p:nvPr>
            <p:ph type="body" idx="1"/>
          </p:nvPr>
        </p:nvSpPr>
        <p:spPr/>
        <p:txBody>
          <a:bodyPr/>
          <a:p>
            <a:pPr lvl="0"/>
            <a:endParaRPr dirty="0"/>
          </a:p>
        </p:txBody>
      </p:sp>
      <p:sp>
        <p:nvSpPr>
          <p:cNvPr id="2" name="灯片编号占位符 1"/>
          <p:cNvSpPr/>
          <p:nvPr>
            <p:ph type="sldNum" sz="quarter" idx="2"/>
          </p:nvPr>
        </p:nvSpPr>
        <p:spPr/>
        <p:txBody>
          <a:bodyPr/>
          <a:p>
            <a:pPr lvl="0" algn="r"/>
            <a:fld id="{9A0DB2DC-4C9A-4742-B13C-FB6460FD3503}" type="slidenum">
              <a:rPr lang="en-US" sz="1200" dirty="0"/>
            </a:fld>
            <a:endParaRPr 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47" name="Shape 4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Shape 49"/>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85800" y="4686300"/>
            <a:ext cx="1905000" cy="342900"/>
          </a:xfrm>
        </p:spPr>
        <p:txBody>
          <a:bodyPr/>
          <a:lstStyle/>
          <a:p>
            <a:pPr lvl="0"/>
            <a:endParaRPr lang="en-US"/>
          </a:p>
        </p:txBody>
      </p:sp>
      <p:sp>
        <p:nvSpPr>
          <p:cNvPr id="5" name="页脚占位符 4"/>
          <p:cNvSpPr>
            <a:spLocks noGrp="1"/>
          </p:cNvSpPr>
          <p:nvPr>
            <p:ph type="ftr" sz="quarter" idx="11"/>
          </p:nvPr>
        </p:nvSpPr>
        <p:spPr>
          <a:xfrm>
            <a:off x="3124200" y="4686300"/>
            <a:ext cx="2895600" cy="342900"/>
          </a:xfrm>
        </p:spPr>
        <p:txBody>
          <a:bodyPr/>
          <a:lstStyle/>
          <a:p>
            <a:pPr lvl="0"/>
            <a:endParaRPr lang="en-US"/>
          </a:p>
        </p:txBody>
      </p:sp>
      <p:sp>
        <p:nvSpPr>
          <p:cNvPr id="6" name="灯片编号占位符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19" name="Shape 19"/>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3" name="Shape 23"/>
          <p:cNvSpPr txBox="1"/>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4" name="Shape 2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1" name="Shape 31"/>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p>
        </p:txBody>
      </p:sp>
      <p:sp>
        <p:nvSpPr>
          <p:cNvPr id="37" name="Shape 37"/>
          <p:cNvSpPr txBox="1"/>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p:txBody>
      </p:sp>
      <p:sp>
        <p:nvSpPr>
          <p:cNvPr id="40" name="Shape 40"/>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Shape 42"/>
          <p:cNvSpPr txBox="1"/>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p:txBody>
      </p:sp>
      <p:sp>
        <p:nvSpPr>
          <p:cNvPr id="43" name="Shape 4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p:txBody>
      </p:sp>
      <p:sp>
        <p:nvSpPr>
          <p:cNvPr id="8" name="Shape 8"/>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vmlDrawing" Target="../drawings/vmlDrawing1.vml"/><Relationship Id="rId7" Type="http://schemas.openxmlformats.org/officeDocument/2006/relationships/slideLayout" Target="../slideLayouts/slideLayout12.xml"/><Relationship Id="rId6" Type="http://schemas.openxmlformats.org/officeDocument/2006/relationships/image" Target="../media/image16.wmf"/><Relationship Id="rId5" Type="http://schemas.openxmlformats.org/officeDocument/2006/relationships/oleObject" Target="../embeddings/oleObject3.bin"/><Relationship Id="rId4" Type="http://schemas.openxmlformats.org/officeDocument/2006/relationships/image" Target="../media/image15.wmf"/><Relationship Id="rId3" Type="http://schemas.openxmlformats.org/officeDocument/2006/relationships/oleObject" Target="../embeddings/oleObject2.bin"/><Relationship Id="rId2" Type="http://schemas.openxmlformats.org/officeDocument/2006/relationships/image" Target="../media/image14.wmf"/><Relationship Id="rId1"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20.wmf"/><Relationship Id="rId7" Type="http://schemas.openxmlformats.org/officeDocument/2006/relationships/oleObject" Target="../embeddings/oleObject7.bin"/><Relationship Id="rId6" Type="http://schemas.openxmlformats.org/officeDocument/2006/relationships/image" Target="../media/image19.wmf"/><Relationship Id="rId5" Type="http://schemas.openxmlformats.org/officeDocument/2006/relationships/oleObject" Target="../embeddings/oleObject6.bin"/><Relationship Id="rId4" Type="http://schemas.openxmlformats.org/officeDocument/2006/relationships/image" Target="../media/image18.wmf"/><Relationship Id="rId3" Type="http://schemas.openxmlformats.org/officeDocument/2006/relationships/oleObject" Target="../embeddings/oleObject5.bin"/><Relationship Id="rId2" Type="http://schemas.openxmlformats.org/officeDocument/2006/relationships/image" Target="../media/image17.wmf"/><Relationship Id="rId11" Type="http://schemas.openxmlformats.org/officeDocument/2006/relationships/notesSlide" Target="../notesSlides/notesSlide13.xml"/><Relationship Id="rId10" Type="http://schemas.openxmlformats.org/officeDocument/2006/relationships/vmlDrawing" Target="../drawings/vmlDrawing2.vml"/><Relationship Id="rId1"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jpe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7.png"/><Relationship Id="rId3" Type="http://schemas.openxmlformats.org/officeDocument/2006/relationships/image" Target="../media/image25.png"/><Relationship Id="rId2" Type="http://schemas.openxmlformats.org/officeDocument/2006/relationships/image" Target="../media/image23.jpeg"/><Relationship Id="rId1" Type="http://schemas.openxmlformats.org/officeDocument/2006/relationships/image" Target="../media/image2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image" Target="../media/image30.png"/><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2.jpeg"/><Relationship Id="rId1"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4.jpeg"/><Relationship Id="rId1" Type="http://schemas.openxmlformats.org/officeDocument/2006/relationships/image" Target="../media/image33.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2.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236143" y="405485"/>
            <a:ext cx="8520600" cy="2052600"/>
          </a:xfrm>
        </p:spPr>
        <p:txBody>
          <a:bodyPr/>
          <a:lstStyle/>
          <a:p>
            <a:r>
              <a:rPr lang="en-US" altLang="zh-CN" dirty="0">
                <a:solidFill>
                  <a:schemeClr val="bg1"/>
                </a:solidFill>
                <a:latin typeface="Georgia" panose="02040502050405020303" charset="0"/>
                <a:cs typeface="Georgia" panose="02040502050405020303" charset="0"/>
              </a:rPr>
              <a:t>MACHINE LEARNING</a:t>
            </a:r>
            <a:endParaRPr lang="en-US" altLang="zh-CN" dirty="0">
              <a:solidFill>
                <a:schemeClr val="bg1"/>
              </a:solidFill>
              <a:latin typeface="Georgia" panose="02040502050405020303" charset="0"/>
              <a:cs typeface="Georgia" panose="02040502050405020303" charset="0"/>
            </a:endParaRPr>
          </a:p>
        </p:txBody>
      </p:sp>
      <p:sp>
        <p:nvSpPr>
          <p:cNvPr id="3" name="副标题 2"/>
          <p:cNvSpPr>
            <a:spLocks noGrp="1"/>
          </p:cNvSpPr>
          <p:nvPr>
            <p:ph type="subTitle" idx="1"/>
          </p:nvPr>
        </p:nvSpPr>
        <p:spPr>
          <a:xfrm>
            <a:off x="311785" y="2458085"/>
            <a:ext cx="8520430" cy="1614170"/>
          </a:xfrm>
        </p:spPr>
        <p:txBody>
          <a:bodyPr/>
          <a:lstStyle/>
          <a:p>
            <a:r>
              <a:rPr lang="en-US" altLang="zh-CN" dirty="0">
                <a:solidFill>
                  <a:schemeClr val="bg1"/>
                </a:solidFill>
                <a:latin typeface="Georgia" panose="02040502050405020303" charset="0"/>
                <a:cs typeface="Georgia" panose="02040502050405020303" charset="0"/>
              </a:rPr>
              <a:t>Section 3  </a:t>
            </a:r>
            <a:endParaRPr lang="en-US" altLang="zh-CN" dirty="0">
              <a:solidFill>
                <a:schemeClr val="bg1"/>
              </a:solidFill>
              <a:latin typeface="Georgia" panose="02040502050405020303" charset="0"/>
              <a:cs typeface="Georgia" panose="02040502050405020303" charset="0"/>
            </a:endParaRPr>
          </a:p>
          <a:p>
            <a:pPr marL="0" lvl="0" indent="0">
              <a:spcBef>
                <a:spcPts val="0"/>
              </a:spcBef>
              <a:spcAft>
                <a:spcPts val="0"/>
              </a:spcAft>
              <a:buNone/>
            </a:pPr>
            <a:r>
              <a:rPr lang="en-GB">
                <a:solidFill>
                  <a:schemeClr val="bg1"/>
                </a:solidFill>
                <a:latin typeface="Georgia" panose="02040502050405020303"/>
                <a:ea typeface="Georgia" panose="02040502050405020303"/>
                <a:cs typeface="Georgia" panose="02040502050405020303"/>
                <a:sym typeface="Georgia" panose="02040502050405020303"/>
              </a:rPr>
              <a:t>Convolutional Neural Networks:</a:t>
            </a:r>
            <a:endParaRPr>
              <a:solidFill>
                <a:schemeClr val="bg1"/>
              </a:solidFill>
              <a:latin typeface="Georgia" panose="02040502050405020303"/>
              <a:ea typeface="Georgia" panose="02040502050405020303"/>
              <a:cs typeface="Georgia" panose="02040502050405020303"/>
              <a:sym typeface="Georgia" panose="02040502050405020303"/>
            </a:endParaRPr>
          </a:p>
          <a:p>
            <a:pPr marL="0" lvl="0" indent="0" rtl="0">
              <a:spcBef>
                <a:spcPts val="0"/>
              </a:spcBef>
              <a:spcAft>
                <a:spcPts val="0"/>
              </a:spcAft>
              <a:buNone/>
            </a:pPr>
            <a:r>
              <a:rPr lang="en-GB">
                <a:solidFill>
                  <a:schemeClr val="bg1"/>
                </a:solidFill>
                <a:latin typeface="Georgia" panose="02040502050405020303"/>
                <a:ea typeface="Georgia" panose="02040502050405020303"/>
                <a:cs typeface="Georgia" panose="02040502050405020303"/>
                <a:sym typeface="Georgia" panose="02040502050405020303"/>
              </a:rPr>
              <a:t>Deep Learning with Images</a:t>
            </a:r>
            <a:endParaRPr>
              <a:solidFill>
                <a:schemeClr val="bg1"/>
              </a:solidFill>
              <a:latin typeface="Georgia" panose="02040502050405020303"/>
              <a:ea typeface="Georgia" panose="02040502050405020303"/>
              <a:cs typeface="Georgia" panose="02040502050405020303"/>
              <a:sym typeface="Georgia" panose="02040502050405020303"/>
            </a:endParaRPr>
          </a:p>
          <a:p>
            <a:endParaRPr lang="en-US" altLang="zh-CN" dirty="0">
              <a:solidFill>
                <a:schemeClr val="bg1"/>
              </a:solidFill>
              <a:latin typeface="Georgia" panose="02040502050405020303"/>
              <a:ea typeface="Georgia" panose="02040502050405020303"/>
              <a:cs typeface="Georgia" panose="02040502050405020303"/>
              <a:sym typeface="Georgia" panose="0204050205040502030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70" name="Shape 170"/>
        <p:cNvGrpSpPr/>
        <p:nvPr/>
      </p:nvGrpSpPr>
      <p:grpSpPr>
        <a:xfrm>
          <a:off x="0" y="0"/>
          <a:ext cx="0" cy="0"/>
          <a:chOff x="0" y="0"/>
          <a:chExt cx="0" cy="0"/>
        </a:xfrm>
      </p:grpSpPr>
      <p:sp>
        <p:nvSpPr>
          <p:cNvPr id="171" name="Shape 171"/>
          <p:cNvSpPr txBox="1"/>
          <p:nvPr>
            <p:ph type="ctrTitle"/>
          </p:nvPr>
        </p:nvSpPr>
        <p:spPr>
          <a:xfrm>
            <a:off x="617850" y="1183236"/>
            <a:ext cx="8145000" cy="262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GB" sz="4000">
                <a:solidFill>
                  <a:schemeClr val="bg1"/>
                </a:solidFill>
                <a:latin typeface="Georgia" panose="02040502050405020303"/>
                <a:ea typeface="Georgia" panose="02040502050405020303"/>
                <a:cs typeface="Georgia" panose="02040502050405020303"/>
                <a:sym typeface="Georgia" panose="02040502050405020303"/>
              </a:rPr>
              <a:t>hope that this class will give you the tool to build cool projects like those!</a:t>
            </a:r>
            <a:endParaRPr lang="en-GB" sz="4000">
              <a:solidFill>
                <a:schemeClr val="bg1"/>
              </a:solidFill>
              <a:latin typeface="Georgia" panose="02040502050405020303"/>
              <a:ea typeface="Georgia" panose="02040502050405020303"/>
              <a:cs typeface="Georgia" panose="02040502050405020303"/>
              <a:sym typeface="Georgia" panose="02040502050405020303"/>
            </a:endParaRPr>
          </a:p>
        </p:txBody>
      </p:sp>
      <p:sp>
        <p:nvSpPr>
          <p:cNvPr id="172" name="Shape 17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GB">
                <a:solidFill>
                  <a:schemeClr val="lt2"/>
                </a:solidFill>
              </a:rPr>
            </a:fld>
            <a:endParaRPr>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60418" name="标题 60417"/>
          <p:cNvSpPr>
            <a:spLocks noGrp="1"/>
          </p:cNvSpPr>
          <p:nvPr>
            <p:ph type="title"/>
          </p:nvPr>
        </p:nvSpPr>
        <p:spPr/>
        <p:txBody>
          <a:bodyPr anchor="ctr"/>
          <a:p>
            <a:r>
              <a:rPr lang="en-US" altLang="zh-CN" sz="3000">
                <a:solidFill>
                  <a:schemeClr val="bg1"/>
                </a:solidFill>
                <a:latin typeface="Georgia" panose="02040502050405020303" charset="0"/>
                <a:cs typeface="Georgia" panose="02040502050405020303" charset="0"/>
              </a:rPr>
              <a:t>What are connectionist neural networks?</a:t>
            </a:r>
            <a:endParaRPr lang="en-US" altLang="zh-CN" sz="3000">
              <a:solidFill>
                <a:schemeClr val="bg1"/>
              </a:solidFill>
              <a:latin typeface="Georgia" panose="02040502050405020303" charset="0"/>
              <a:cs typeface="Georgia" panose="02040502050405020303" charset="0"/>
            </a:endParaRPr>
          </a:p>
        </p:txBody>
      </p:sp>
      <p:sp>
        <p:nvSpPr>
          <p:cNvPr id="60419" name="文本占位符 60418"/>
          <p:cNvSpPr>
            <a:spLocks noGrp="1"/>
          </p:cNvSpPr>
          <p:nvPr>
            <p:ph type="body" idx="1"/>
          </p:nvPr>
        </p:nvSpPr>
        <p:spPr/>
        <p:txBody>
          <a:bodyPr/>
          <a:p>
            <a:pPr>
              <a:lnSpc>
                <a:spcPct val="80000"/>
              </a:lnSpc>
            </a:pPr>
            <a:r>
              <a:rPr lang="en-US" altLang="zh-CN" sz="2100">
                <a:solidFill>
                  <a:schemeClr val="bg1"/>
                </a:solidFill>
                <a:latin typeface="Georgia" panose="02040502050405020303" charset="0"/>
                <a:cs typeface="Georgia" panose="02040502050405020303" charset="0"/>
              </a:rPr>
              <a:t>Connectionism refers to a computer modeling approach to computation that is loosely based upon the architecture of the brain.</a:t>
            </a:r>
            <a:endParaRPr lang="en-US" altLang="zh-CN" sz="2100">
              <a:solidFill>
                <a:schemeClr val="bg1"/>
              </a:solidFill>
              <a:latin typeface="Georgia" panose="02040502050405020303" charset="0"/>
              <a:cs typeface="Georgia" panose="02040502050405020303" charset="0"/>
            </a:endParaRPr>
          </a:p>
          <a:p>
            <a:pPr>
              <a:lnSpc>
                <a:spcPct val="80000"/>
              </a:lnSpc>
            </a:pPr>
            <a:r>
              <a:rPr lang="en-US" altLang="zh-CN" sz="2100">
                <a:solidFill>
                  <a:schemeClr val="bg1"/>
                </a:solidFill>
                <a:latin typeface="Georgia" panose="02040502050405020303" charset="0"/>
                <a:cs typeface="Georgia" panose="02040502050405020303" charset="0"/>
              </a:rPr>
              <a:t>Many different models, but all include:</a:t>
            </a:r>
            <a:endParaRPr lang="en-US" altLang="zh-CN" sz="2100">
              <a:solidFill>
                <a:schemeClr val="bg1"/>
              </a:solidFill>
              <a:latin typeface="Georgia" panose="02040502050405020303" charset="0"/>
              <a:cs typeface="Georgia" panose="02040502050405020303" charset="0"/>
            </a:endParaRPr>
          </a:p>
          <a:p>
            <a:pPr lvl="1">
              <a:lnSpc>
                <a:spcPct val="80000"/>
              </a:lnSpc>
            </a:pPr>
            <a:r>
              <a:rPr lang="en-US" altLang="zh-CN" sz="1800">
                <a:solidFill>
                  <a:schemeClr val="bg1"/>
                </a:solidFill>
                <a:latin typeface="Georgia" panose="02040502050405020303" charset="0"/>
                <a:cs typeface="Georgia" panose="02040502050405020303" charset="0"/>
              </a:rPr>
              <a:t>Multiple, individual “nodes” or “units” that operate at the same time (in parallel)</a:t>
            </a:r>
            <a:endParaRPr lang="en-US" altLang="zh-CN" sz="1800">
              <a:solidFill>
                <a:schemeClr val="bg1"/>
              </a:solidFill>
              <a:latin typeface="Georgia" panose="02040502050405020303" charset="0"/>
              <a:cs typeface="Georgia" panose="02040502050405020303" charset="0"/>
            </a:endParaRPr>
          </a:p>
          <a:p>
            <a:pPr lvl="1">
              <a:lnSpc>
                <a:spcPct val="80000"/>
              </a:lnSpc>
            </a:pPr>
            <a:r>
              <a:rPr lang="en-US" altLang="zh-CN" sz="1800">
                <a:solidFill>
                  <a:schemeClr val="bg1"/>
                </a:solidFill>
                <a:latin typeface="Georgia" panose="02040502050405020303" charset="0"/>
                <a:cs typeface="Georgia" panose="02040502050405020303" charset="0"/>
              </a:rPr>
              <a:t>A network that connects the nodes together</a:t>
            </a:r>
            <a:endParaRPr lang="en-US" altLang="zh-CN" sz="1800">
              <a:solidFill>
                <a:schemeClr val="bg1"/>
              </a:solidFill>
              <a:latin typeface="Georgia" panose="02040502050405020303" charset="0"/>
              <a:cs typeface="Georgia" panose="02040502050405020303" charset="0"/>
            </a:endParaRPr>
          </a:p>
          <a:p>
            <a:pPr lvl="1">
              <a:lnSpc>
                <a:spcPct val="80000"/>
              </a:lnSpc>
            </a:pPr>
            <a:r>
              <a:rPr lang="en-US" altLang="zh-CN" sz="1800">
                <a:solidFill>
                  <a:schemeClr val="bg1"/>
                </a:solidFill>
                <a:latin typeface="Georgia" panose="02040502050405020303" charset="0"/>
                <a:cs typeface="Georgia" panose="02040502050405020303" charset="0"/>
              </a:rPr>
              <a:t>Information is stored in a distributed fashion among the links that connect the nodes</a:t>
            </a:r>
            <a:endParaRPr lang="en-US" altLang="zh-CN" sz="1800">
              <a:solidFill>
                <a:schemeClr val="bg1"/>
              </a:solidFill>
              <a:latin typeface="Georgia" panose="02040502050405020303" charset="0"/>
              <a:cs typeface="Georgia" panose="02040502050405020303" charset="0"/>
            </a:endParaRPr>
          </a:p>
          <a:p>
            <a:pPr lvl="1">
              <a:lnSpc>
                <a:spcPct val="80000"/>
              </a:lnSpc>
            </a:pPr>
            <a:r>
              <a:rPr lang="en-US" altLang="zh-CN" sz="1800">
                <a:solidFill>
                  <a:schemeClr val="bg1"/>
                </a:solidFill>
                <a:latin typeface="Georgia" panose="02040502050405020303" charset="0"/>
                <a:cs typeface="Georgia" panose="02040502050405020303" charset="0"/>
              </a:rPr>
              <a:t>Learning can occur with gradual changes in connection strength</a:t>
            </a:r>
            <a:endParaRPr lang="en-US" altLang="zh-CN" sz="1800">
              <a:solidFill>
                <a:schemeClr val="bg1"/>
              </a:solidFill>
              <a:latin typeface="Georgia" panose="02040502050405020303" charset="0"/>
              <a:cs typeface="Georgia" panose="02040502050405020303" charset="0"/>
            </a:endParaRPr>
          </a:p>
          <a:p>
            <a:pPr lvl="1">
              <a:lnSpc>
                <a:spcPct val="80000"/>
              </a:lnSpc>
            </a:pPr>
            <a:endParaRPr lang="en-US" altLang="zh-CN" sz="1800">
              <a:solidFill>
                <a:schemeClr val="bg1"/>
              </a:solidFill>
              <a:latin typeface="Georgia" panose="02040502050405020303" charset="0"/>
              <a:cs typeface="Georgia" panose="02040502050405020303"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231" name="Shape 231"/>
        <p:cNvGrpSpPr/>
        <p:nvPr/>
      </p:nvGrpSpPr>
      <p:grpSpPr>
        <a:xfrm>
          <a:off x="0" y="0"/>
          <a:ext cx="0" cy="0"/>
          <a:chOff x="0" y="0"/>
          <a:chExt cx="0" cy="0"/>
        </a:xfrm>
      </p:grpSpPr>
      <p:sp>
        <p:nvSpPr>
          <p:cNvPr id="232" name="Shape 232"/>
          <p:cNvSpPr txBox="1"/>
          <p:nvPr>
            <p:ph type="ctrTitle"/>
          </p:nvPr>
        </p:nvSpPr>
        <p:spPr>
          <a:xfrm>
            <a:off x="725165" y="894946"/>
            <a:ext cx="8145000" cy="262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GB" sz="4000">
                <a:solidFill>
                  <a:schemeClr val="bg1"/>
                </a:solidFill>
                <a:latin typeface="Georgia" panose="02040502050405020303"/>
                <a:ea typeface="Georgia" panose="02040502050405020303"/>
                <a:cs typeface="Georgia" panose="02040502050405020303"/>
                <a:sym typeface="Georgia" panose="02040502050405020303"/>
              </a:rPr>
              <a:t>Many of you are ahead of me in academia so I probably need more of your help than you do mine</a:t>
            </a:r>
            <a:endParaRPr lang="en-GB" sz="4000">
              <a:solidFill>
                <a:schemeClr val="bg1"/>
              </a:solidFill>
              <a:latin typeface="Georgia" panose="02040502050405020303"/>
              <a:ea typeface="Georgia" panose="02040502050405020303"/>
              <a:cs typeface="Georgia" panose="02040502050405020303"/>
              <a:sym typeface="Georgia" panose="02040502050405020303"/>
            </a:endParaRPr>
          </a:p>
        </p:txBody>
      </p:sp>
      <p:sp>
        <p:nvSpPr>
          <p:cNvPr id="233" name="Shape 23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GB">
                <a:solidFill>
                  <a:schemeClr val="bg1"/>
                </a:solidFill>
              </a:rPr>
            </a:fld>
            <a:endParaRPr lang="en-GB">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68610" name="标题 68609"/>
          <p:cNvSpPr>
            <a:spLocks noGrp="1"/>
          </p:cNvSpPr>
          <p:nvPr>
            <p:ph type="title"/>
          </p:nvPr>
        </p:nvSpPr>
        <p:spPr>
          <a:xfrm>
            <a:off x="1812925" y="24765"/>
            <a:ext cx="5829300" cy="857250"/>
          </a:xfrm>
        </p:spPr>
        <p:txBody>
          <a:bodyPr anchor="ctr"/>
          <a:p>
            <a:pPr algn="ctr"/>
            <a:r>
              <a:rPr lang="en-US" altLang="zh-CN">
                <a:solidFill>
                  <a:schemeClr val="bg1"/>
                </a:solidFill>
                <a:latin typeface="Georgia" panose="02040502050405020303" charset="0"/>
                <a:cs typeface="Georgia" panose="02040502050405020303" charset="0"/>
              </a:rPr>
              <a:t>Neurons in the Brain</a:t>
            </a:r>
            <a:endParaRPr lang="en-US" altLang="zh-CN">
              <a:solidFill>
                <a:schemeClr val="bg1"/>
              </a:solidFill>
              <a:latin typeface="Georgia" panose="02040502050405020303" charset="0"/>
              <a:cs typeface="Georgia" panose="02040502050405020303" charset="0"/>
            </a:endParaRPr>
          </a:p>
        </p:txBody>
      </p:sp>
      <p:sp>
        <p:nvSpPr>
          <p:cNvPr id="68611" name="文本占位符 68610"/>
          <p:cNvSpPr>
            <a:spLocks noGrp="1"/>
          </p:cNvSpPr>
          <p:nvPr>
            <p:ph type="body" idx="1"/>
          </p:nvPr>
        </p:nvSpPr>
        <p:spPr>
          <a:xfrm>
            <a:off x="190500" y="760095"/>
            <a:ext cx="4286250" cy="3739515"/>
          </a:xfrm>
        </p:spPr>
        <p:txBody>
          <a:bodyPr/>
          <a:p>
            <a:pPr>
              <a:lnSpc>
                <a:spcPct val="90000"/>
              </a:lnSpc>
            </a:pPr>
            <a:r>
              <a:rPr lang="en-US" altLang="zh-CN">
                <a:solidFill>
                  <a:schemeClr val="bg1"/>
                </a:solidFill>
                <a:latin typeface="Georgia" panose="02040502050405020303" charset="0"/>
                <a:cs typeface="Georgia" panose="02040502050405020303" charset="0"/>
              </a:rPr>
              <a:t>Although heterogeneous, at a low level the brain is composed of neurons</a:t>
            </a:r>
            <a:endParaRPr lang="en-US" altLang="zh-CN">
              <a:solidFill>
                <a:schemeClr val="bg1"/>
              </a:solidFill>
              <a:latin typeface="Georgia" panose="02040502050405020303" charset="0"/>
              <a:cs typeface="Georgia" panose="02040502050405020303" charset="0"/>
            </a:endParaRPr>
          </a:p>
          <a:p>
            <a:pPr lvl="1">
              <a:lnSpc>
                <a:spcPct val="90000"/>
              </a:lnSpc>
            </a:pPr>
            <a:r>
              <a:rPr lang="en-US" altLang="zh-CN" sz="1500">
                <a:solidFill>
                  <a:schemeClr val="bg1"/>
                </a:solidFill>
                <a:latin typeface="Georgia" panose="02040502050405020303" charset="0"/>
                <a:cs typeface="Georgia" panose="02040502050405020303" charset="0"/>
              </a:rPr>
              <a:t>A neuron receives input from other neurons (generally thousands) from its synapses</a:t>
            </a:r>
            <a:endParaRPr lang="en-US" altLang="zh-CN" sz="1500">
              <a:solidFill>
                <a:schemeClr val="bg1"/>
              </a:solidFill>
              <a:latin typeface="Georgia" panose="02040502050405020303" charset="0"/>
              <a:cs typeface="Georgia" panose="02040502050405020303" charset="0"/>
            </a:endParaRPr>
          </a:p>
          <a:p>
            <a:pPr lvl="1">
              <a:lnSpc>
                <a:spcPct val="90000"/>
              </a:lnSpc>
            </a:pPr>
            <a:r>
              <a:rPr lang="en-US" altLang="zh-CN" sz="1500">
                <a:solidFill>
                  <a:schemeClr val="bg1"/>
                </a:solidFill>
                <a:latin typeface="Georgia" panose="02040502050405020303" charset="0"/>
                <a:cs typeface="Georgia" panose="02040502050405020303" charset="0"/>
              </a:rPr>
              <a:t>Inputs are approximately summed</a:t>
            </a:r>
            <a:endParaRPr lang="en-US" altLang="zh-CN" sz="1500">
              <a:solidFill>
                <a:schemeClr val="bg1"/>
              </a:solidFill>
              <a:latin typeface="Georgia" panose="02040502050405020303" charset="0"/>
              <a:cs typeface="Georgia" panose="02040502050405020303" charset="0"/>
            </a:endParaRPr>
          </a:p>
          <a:p>
            <a:pPr lvl="1">
              <a:lnSpc>
                <a:spcPct val="90000"/>
              </a:lnSpc>
            </a:pPr>
            <a:r>
              <a:rPr lang="en-US" altLang="zh-CN" sz="1500" err="1">
                <a:solidFill>
                  <a:schemeClr val="bg1"/>
                </a:solidFill>
                <a:latin typeface="Georgia" panose="02040502050405020303" charset="0"/>
                <a:cs typeface="Georgia" panose="02040502050405020303" charset="0"/>
              </a:rPr>
              <a:t>When the input exceeds a threshold the neuron sends an electrical spike that travels  that travels from the body, down the axon, to the next neuron(s</a:t>
            </a:r>
            <a:r>
              <a:rPr lang="en-US" altLang="zh-CN" sz="1500">
                <a:solidFill>
                  <a:schemeClr val="bg1"/>
                </a:solidFill>
                <a:latin typeface="Georgia" panose="02040502050405020303" charset="0"/>
                <a:cs typeface="Georgia" panose="02040502050405020303" charset="0"/>
              </a:rPr>
              <a:t>)</a:t>
            </a:r>
            <a:endParaRPr lang="en-US" altLang="zh-CN" sz="1500">
              <a:solidFill>
                <a:schemeClr val="bg1"/>
              </a:solidFill>
              <a:latin typeface="Georgia" panose="02040502050405020303" charset="0"/>
              <a:cs typeface="Georgia" panose="02040502050405020303" charset="0"/>
            </a:endParaRPr>
          </a:p>
        </p:txBody>
      </p:sp>
      <p:pic>
        <p:nvPicPr>
          <p:cNvPr id="68612" name="图片 68611"/>
          <p:cNvPicPr>
            <a:picLocks noChangeAspect="1"/>
          </p:cNvPicPr>
          <p:nvPr/>
        </p:nvPicPr>
        <p:blipFill>
          <a:blip r:embed="rId1"/>
          <a:stretch>
            <a:fillRect/>
          </a:stretch>
        </p:blipFill>
        <p:spPr>
          <a:xfrm>
            <a:off x="4879340" y="760095"/>
            <a:ext cx="3888105" cy="2065655"/>
          </a:xfrm>
          <a:prstGeom prst="rect">
            <a:avLst/>
          </a:prstGeom>
          <a:noFill/>
          <a:ln w="9525">
            <a:noFill/>
          </a:ln>
        </p:spPr>
      </p:pic>
      <p:pic>
        <p:nvPicPr>
          <p:cNvPr id="68613" name="图片 68612"/>
          <p:cNvPicPr>
            <a:picLocks noChangeAspect="1"/>
          </p:cNvPicPr>
          <p:nvPr/>
        </p:nvPicPr>
        <p:blipFill>
          <a:blip r:embed="rId2"/>
          <a:stretch>
            <a:fillRect/>
          </a:stretch>
        </p:blipFill>
        <p:spPr>
          <a:xfrm>
            <a:off x="4879340" y="2961640"/>
            <a:ext cx="3990975" cy="203708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11266" name="标题 11265"/>
          <p:cNvSpPr>
            <a:spLocks noGrp="1"/>
          </p:cNvSpPr>
          <p:nvPr>
            <p:ph type="title"/>
          </p:nvPr>
        </p:nvSpPr>
        <p:spPr>
          <a:xfrm>
            <a:off x="1600200" y="0"/>
            <a:ext cx="5829300" cy="857250"/>
          </a:xfrm>
        </p:spPr>
        <p:txBody>
          <a:bodyPr anchor="ctr"/>
          <a:p>
            <a:pPr algn="ctr"/>
            <a:r>
              <a:rPr lang="en-US" altLang="zh-CN">
                <a:solidFill>
                  <a:schemeClr val="bg1"/>
                </a:solidFill>
                <a:latin typeface="Georgia" panose="02040502050405020303" charset="0"/>
                <a:cs typeface="Georgia" panose="02040502050405020303" charset="0"/>
              </a:rPr>
              <a:t>The Neuron</a:t>
            </a:r>
            <a:endParaRPr lang="en-US" altLang="zh-CN">
              <a:solidFill>
                <a:schemeClr val="bg1"/>
              </a:solidFill>
              <a:latin typeface="Georgia" panose="02040502050405020303" charset="0"/>
              <a:cs typeface="Georgia" panose="02040502050405020303" charset="0"/>
            </a:endParaRPr>
          </a:p>
        </p:txBody>
      </p:sp>
      <p:sp>
        <p:nvSpPr>
          <p:cNvPr id="11267" name="文本占位符 11266"/>
          <p:cNvSpPr>
            <a:spLocks noGrp="1"/>
          </p:cNvSpPr>
          <p:nvPr>
            <p:ph type="body" idx="1"/>
          </p:nvPr>
        </p:nvSpPr>
        <p:spPr>
          <a:xfrm>
            <a:off x="190500" y="657225"/>
            <a:ext cx="5829300" cy="3829050"/>
          </a:xfrm>
        </p:spPr>
        <p:txBody>
          <a:bodyPr/>
          <a:p>
            <a:r>
              <a:rPr lang="en-US" altLang="zh-CN">
                <a:solidFill>
                  <a:schemeClr val="bg1"/>
                </a:solidFill>
                <a:latin typeface="Georgia" panose="02040502050405020303" charset="0"/>
                <a:cs typeface="Georgia" panose="02040502050405020303" charset="0"/>
              </a:rPr>
              <a:t>The neuron is the basic information processing unit of a NN. It consists of:</a:t>
            </a:r>
            <a:endParaRPr lang="en-US" altLang="zh-CN">
              <a:solidFill>
                <a:schemeClr val="bg1"/>
              </a:solidFill>
              <a:latin typeface="Georgia" panose="02040502050405020303" charset="0"/>
              <a:cs typeface="Georgia" panose="02040502050405020303" charset="0"/>
            </a:endParaRPr>
          </a:p>
          <a:p>
            <a:pPr lvl="1"/>
            <a:r>
              <a:rPr lang="en-US" altLang="zh-CN" sz="1400">
                <a:solidFill>
                  <a:schemeClr val="bg1"/>
                </a:solidFill>
                <a:latin typeface="Georgia" panose="02040502050405020303" charset="0"/>
                <a:cs typeface="Georgia" panose="02040502050405020303" charset="0"/>
              </a:rPr>
              <a:t>A set of synapses or connecting links, each link characterized by a weight: </a:t>
            </a:r>
            <a:r>
              <a:rPr lang="en-US" altLang="zh-CN" sz="1165" i="1">
                <a:solidFill>
                  <a:schemeClr val="bg1"/>
                </a:solidFill>
                <a:latin typeface="Georgia" panose="02040502050405020303" charset="0"/>
                <a:cs typeface="Georgia" panose="02040502050405020303" charset="0"/>
              </a:rPr>
              <a:t>W</a:t>
            </a:r>
            <a:r>
              <a:rPr lang="en-US" altLang="zh-CN" sz="1165" i="1" baseline="-25000">
                <a:solidFill>
                  <a:schemeClr val="bg1"/>
                </a:solidFill>
                <a:latin typeface="Georgia" panose="02040502050405020303" charset="0"/>
                <a:cs typeface="Georgia" panose="02040502050405020303" charset="0"/>
              </a:rPr>
              <a:t>1</a:t>
            </a:r>
            <a:r>
              <a:rPr lang="en-US" altLang="zh-CN" sz="1165" i="1">
                <a:solidFill>
                  <a:schemeClr val="bg1"/>
                </a:solidFill>
                <a:latin typeface="Georgia" panose="02040502050405020303" charset="0"/>
                <a:cs typeface="Georgia" panose="02040502050405020303" charset="0"/>
              </a:rPr>
              <a:t>, W</a:t>
            </a:r>
            <a:r>
              <a:rPr lang="en-US" altLang="zh-CN" sz="1165" i="1" baseline="-25000">
                <a:solidFill>
                  <a:schemeClr val="bg1"/>
                </a:solidFill>
                <a:latin typeface="Georgia" panose="02040502050405020303" charset="0"/>
                <a:cs typeface="Georgia" panose="02040502050405020303" charset="0"/>
              </a:rPr>
              <a:t>2</a:t>
            </a:r>
            <a:r>
              <a:rPr lang="en-US" altLang="zh-CN" sz="1165" i="1" dirty="0" err="1">
                <a:solidFill>
                  <a:schemeClr val="bg1"/>
                </a:solidFill>
                <a:latin typeface="Georgia" panose="02040502050405020303" charset="0"/>
                <a:cs typeface="Georgia" panose="02040502050405020303" charset="0"/>
              </a:rPr>
              <a:t>, …, W</a:t>
            </a:r>
            <a:r>
              <a:rPr lang="en-US" altLang="zh-CN" sz="1165" i="1" baseline="-25000" dirty="0" err="1">
                <a:solidFill>
                  <a:schemeClr val="bg1"/>
                </a:solidFill>
                <a:latin typeface="Georgia" panose="02040502050405020303" charset="0"/>
                <a:cs typeface="Georgia" panose="02040502050405020303" charset="0"/>
              </a:rPr>
              <a:t>m</a:t>
            </a:r>
            <a:endParaRPr lang="en-US" altLang="zh-CN" sz="1165" i="1" baseline="-25000" dirty="0" err="1">
              <a:solidFill>
                <a:schemeClr val="bg1"/>
              </a:solidFill>
              <a:latin typeface="Georgia" panose="02040502050405020303" charset="0"/>
              <a:cs typeface="Georgia" panose="02040502050405020303" charset="0"/>
            </a:endParaRPr>
          </a:p>
          <a:p>
            <a:pPr lvl="1"/>
            <a:r>
              <a:rPr lang="en-US" altLang="zh-CN">
                <a:solidFill>
                  <a:schemeClr val="bg1"/>
                </a:solidFill>
                <a:latin typeface="Georgia" panose="02040502050405020303" charset="0"/>
                <a:cs typeface="Georgia" panose="02040502050405020303" charset="0"/>
              </a:rPr>
              <a:t>An adder</a:t>
            </a:r>
            <a:r>
              <a:rPr lang="en-US" altLang="zh-CN" dirty="0" err="1">
                <a:solidFill>
                  <a:schemeClr val="bg1"/>
                </a:solidFill>
                <a:latin typeface="Georgia" panose="02040502050405020303" charset="0"/>
                <a:cs typeface="Georgia" panose="02040502050405020303" charset="0"/>
              </a:rPr>
              <a:t> function (linear combiner</a:t>
            </a:r>
            <a:r>
              <a:rPr lang="en-US" altLang="zh-CN" dirty="0">
                <a:solidFill>
                  <a:schemeClr val="bg1"/>
                </a:solidFill>
                <a:latin typeface="Georgia" panose="02040502050405020303" charset="0"/>
                <a:cs typeface="Georgia" panose="02040502050405020303" charset="0"/>
              </a:rPr>
              <a:t>) which computes the weighted sum of </a:t>
            </a:r>
            <a:r>
              <a:rPr lang="en-US" altLang="zh-CN">
                <a:solidFill>
                  <a:schemeClr val="bg1"/>
                </a:solidFill>
                <a:latin typeface="Georgia" panose="02040502050405020303" charset="0"/>
                <a:cs typeface="Georgia" panose="02040502050405020303" charset="0"/>
              </a:rPr>
              <a:t> the inputs:</a:t>
            </a:r>
            <a:endParaRPr lang="en-US" altLang="zh-CN">
              <a:solidFill>
                <a:schemeClr val="bg1"/>
              </a:solidFill>
              <a:latin typeface="Georgia" panose="02040502050405020303" charset="0"/>
              <a:cs typeface="Georgia" panose="02040502050405020303" charset="0"/>
            </a:endParaRPr>
          </a:p>
          <a:p>
            <a:pPr lvl="1"/>
            <a:r>
              <a:rPr lang="en-US" altLang="zh-CN">
                <a:solidFill>
                  <a:schemeClr val="bg1"/>
                </a:solidFill>
                <a:latin typeface="Georgia" panose="02040502050405020303" charset="0"/>
                <a:cs typeface="Georgia" panose="02040502050405020303" charset="0"/>
              </a:rPr>
              <a:t>Activation function (squashing function)      for limiting the amplitude of the output of the neuron. </a:t>
            </a:r>
            <a:endParaRPr lang="en-US" altLang="zh-CN" dirty="0">
              <a:solidFill>
                <a:schemeClr val="bg1"/>
              </a:solidFill>
              <a:latin typeface="Georgia" panose="02040502050405020303" charset="0"/>
              <a:cs typeface="Georgia" panose="02040502050405020303" charset="0"/>
            </a:endParaRPr>
          </a:p>
        </p:txBody>
      </p:sp>
      <p:graphicFrame>
        <p:nvGraphicFramePr>
          <p:cNvPr id="11270" name="对象 11269"/>
          <p:cNvGraphicFramePr/>
          <p:nvPr/>
        </p:nvGraphicFramePr>
        <p:xfrm>
          <a:off x="3571875" y="2519680"/>
          <a:ext cx="1885950" cy="448310"/>
        </p:xfrm>
        <a:graphic>
          <a:graphicData uri="http://schemas.openxmlformats.org/presentationml/2006/ole">
            <mc:AlternateContent xmlns:mc="http://schemas.openxmlformats.org/markup-compatibility/2006">
              <mc:Choice xmlns:v="urn:schemas-microsoft-com:vml" Requires="v">
                <p:oleObj spid="_x0000_s3093" name="" r:id="rId1" imgW="622300" imgH="342900" progId="Equation.3">
                  <p:embed/>
                </p:oleObj>
              </mc:Choice>
              <mc:Fallback>
                <p:oleObj name="" r:id="rId1" imgW="622300" imgH="342900" progId="Equation.3">
                  <p:embed/>
                  <p:pic>
                    <p:nvPicPr>
                      <p:cNvPr id="0" name="图片 3092"/>
                      <p:cNvPicPr/>
                      <p:nvPr/>
                    </p:nvPicPr>
                    <p:blipFill>
                      <a:blip r:embed="rId2"/>
                      <a:stretch>
                        <a:fillRect/>
                      </a:stretch>
                    </p:blipFill>
                    <p:spPr>
                      <a:xfrm>
                        <a:off x="3571875" y="2519680"/>
                        <a:ext cx="1885950" cy="448310"/>
                      </a:xfrm>
                      <a:prstGeom prst="rect">
                        <a:avLst/>
                      </a:prstGeom>
                      <a:noFill/>
                      <a:ln w="38100">
                        <a:noFill/>
                        <a:miter/>
                      </a:ln>
                    </p:spPr>
                  </p:pic>
                </p:oleObj>
              </mc:Fallback>
            </mc:AlternateContent>
          </a:graphicData>
        </a:graphic>
      </p:graphicFrame>
      <p:graphicFrame>
        <p:nvGraphicFramePr>
          <p:cNvPr id="11274" name="对象 11273"/>
          <p:cNvGraphicFramePr/>
          <p:nvPr/>
        </p:nvGraphicFramePr>
        <p:xfrm>
          <a:off x="4367530" y="2967990"/>
          <a:ext cx="182880" cy="299085"/>
        </p:xfrm>
        <a:graphic>
          <a:graphicData uri="http://schemas.openxmlformats.org/presentationml/2006/ole">
            <mc:AlternateContent xmlns:mc="http://schemas.openxmlformats.org/markup-compatibility/2006">
              <mc:Choice xmlns:v="urn:schemas-microsoft-com:vml" Requires="v">
                <p:oleObj spid="_x0000_s3095" name="" r:id="rId3" imgW="139700" imgH="165100" progId="Equation.3">
                  <p:embed/>
                </p:oleObj>
              </mc:Choice>
              <mc:Fallback>
                <p:oleObj name="" r:id="rId3" imgW="139700" imgH="165100" progId="Equation.3">
                  <p:embed/>
                  <p:pic>
                    <p:nvPicPr>
                      <p:cNvPr id="0" name="图片 3094"/>
                      <p:cNvPicPr/>
                      <p:nvPr/>
                    </p:nvPicPr>
                    <p:blipFill>
                      <a:blip r:embed="rId4"/>
                      <a:stretch>
                        <a:fillRect/>
                      </a:stretch>
                    </p:blipFill>
                    <p:spPr>
                      <a:xfrm>
                        <a:off x="4367530" y="2967990"/>
                        <a:ext cx="182880" cy="299085"/>
                      </a:xfrm>
                      <a:prstGeom prst="rect">
                        <a:avLst/>
                      </a:prstGeom>
                      <a:noFill/>
                      <a:ln w="9525" cap="flat" cmpd="sng">
                        <a:solidFill>
                          <a:schemeClr val="bg1"/>
                        </a:solidFill>
                        <a:prstDash val="solid"/>
                        <a:miter/>
                        <a:headEnd type="none" w="med" len="med"/>
                        <a:tailEnd type="none" w="med" len="med"/>
                      </a:ln>
                    </p:spPr>
                  </p:pic>
                </p:oleObj>
              </mc:Fallback>
            </mc:AlternateContent>
          </a:graphicData>
        </a:graphic>
      </p:graphicFrame>
      <p:graphicFrame>
        <p:nvGraphicFramePr>
          <p:cNvPr id="11275" name="对象 11274"/>
          <p:cNvGraphicFramePr/>
          <p:nvPr/>
        </p:nvGraphicFramePr>
        <p:xfrm>
          <a:off x="4240530" y="3402330"/>
          <a:ext cx="1943100" cy="539354"/>
        </p:xfrm>
        <a:graphic>
          <a:graphicData uri="http://schemas.openxmlformats.org/presentationml/2006/ole">
            <mc:AlternateContent xmlns:mc="http://schemas.openxmlformats.org/markup-compatibility/2006">
              <mc:Choice xmlns:v="urn:schemas-microsoft-com:vml" Requires="v">
                <p:oleObj spid="_x0000_s3092" name="" r:id="rId5" imgW="774065" imgH="203200" progId="Equation.3">
                  <p:embed/>
                </p:oleObj>
              </mc:Choice>
              <mc:Fallback>
                <p:oleObj name="" r:id="rId5" imgW="774065" imgH="203200" progId="Equation.3">
                  <p:embed/>
                  <p:pic>
                    <p:nvPicPr>
                      <p:cNvPr id="0" name="图片 3091"/>
                      <p:cNvPicPr/>
                      <p:nvPr/>
                    </p:nvPicPr>
                    <p:blipFill>
                      <a:blip r:embed="rId6"/>
                      <a:stretch>
                        <a:fillRect/>
                      </a:stretch>
                    </p:blipFill>
                    <p:spPr>
                      <a:xfrm>
                        <a:off x="4240530" y="3402330"/>
                        <a:ext cx="1943100" cy="539354"/>
                      </a:xfrm>
                      <a:prstGeom prst="rect">
                        <a:avLst/>
                      </a:prstGeom>
                      <a:noFill/>
                      <a:ln w="38100">
                        <a:noFill/>
                        <a:miter/>
                      </a:ln>
                    </p:spPr>
                  </p:pic>
                </p:oleObj>
              </mc:Fallback>
            </mc:AlternateContent>
          </a:graphicData>
        </a:graphic>
      </p:graphicFrame>
      <p:sp>
        <p:nvSpPr>
          <p:cNvPr id="4" name="灯片编号占位符 3"/>
          <p:cNvSpPr/>
          <p:nvPr>
            <p:ph type="sldNum" sz="quarter" idx="12"/>
          </p:nvPr>
        </p:nvSpPr>
        <p:spPr/>
        <p:txBody>
          <a:bodyPr/>
          <a:p>
            <a:pPr lvl="0"/>
            <a:fld id="{9A0DB2DC-4C9A-4742-B13C-FB6460FD3503}" type="slidenum">
              <a:rPr lang="en-US" sz="750" dirty="0">
                <a:solidFill>
                  <a:schemeClr val="bg1"/>
                </a:solidFill>
                <a:latin typeface="Georgia" panose="02040502050405020303" charset="0"/>
                <a:cs typeface="Georgia" panose="02040502050405020303" charset="0"/>
              </a:rPr>
            </a:fld>
            <a:endParaRPr lang="en-US" sz="750" dirty="0">
              <a:solidFill>
                <a:schemeClr val="bg1"/>
              </a:solidFill>
              <a:latin typeface="Georgia" panose="02040502050405020303" charset="0"/>
              <a:cs typeface="Georgia" panose="02040502050405020303"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12290" name="标题 12289"/>
          <p:cNvSpPr>
            <a:spLocks noGrp="1"/>
          </p:cNvSpPr>
          <p:nvPr>
            <p:ph type="title"/>
          </p:nvPr>
        </p:nvSpPr>
        <p:spPr>
          <a:xfrm>
            <a:off x="1657350" y="0"/>
            <a:ext cx="5829300" cy="857250"/>
          </a:xfrm>
        </p:spPr>
        <p:txBody>
          <a:bodyPr anchor="ctr"/>
          <a:p>
            <a:pPr algn="ctr"/>
            <a:r>
              <a:rPr lang="en-US" altLang="zh-CN">
                <a:solidFill>
                  <a:schemeClr val="bg1"/>
                </a:solidFill>
                <a:latin typeface="Georgia" panose="02040502050405020303" charset="0"/>
                <a:cs typeface="Georgia" panose="02040502050405020303" charset="0"/>
              </a:rPr>
              <a:t>The Neuron</a:t>
            </a:r>
            <a:endParaRPr lang="en-US" altLang="zh-CN">
              <a:solidFill>
                <a:schemeClr val="bg1"/>
              </a:solidFill>
              <a:latin typeface="Georgia" panose="02040502050405020303" charset="0"/>
              <a:cs typeface="Georgia" panose="02040502050405020303" charset="0"/>
            </a:endParaRPr>
          </a:p>
        </p:txBody>
      </p:sp>
      <p:grpSp>
        <p:nvGrpSpPr>
          <p:cNvPr id="12329" name="组合 12328"/>
          <p:cNvGrpSpPr/>
          <p:nvPr/>
        </p:nvGrpSpPr>
        <p:grpSpPr>
          <a:xfrm>
            <a:off x="1236980" y="924560"/>
            <a:ext cx="6767513" cy="3696891"/>
            <a:chOff x="96" y="768"/>
            <a:chExt cx="5684" cy="3105"/>
          </a:xfrm>
        </p:grpSpPr>
        <p:sp>
          <p:nvSpPr>
            <p:cNvPr id="12295" name="椭圆 12294"/>
            <p:cNvSpPr/>
            <p:nvPr/>
          </p:nvSpPr>
          <p:spPr>
            <a:xfrm>
              <a:off x="2880" y="1920"/>
              <a:ext cx="576" cy="576"/>
            </a:xfrm>
            <a:prstGeom prst="ellipse">
              <a:avLst/>
            </a:prstGeom>
            <a:solidFill>
              <a:schemeClr val="accent1"/>
            </a:solidFill>
            <a:ln w="9525" cap="flat" cmpd="sng">
              <a:solidFill>
                <a:schemeClr val="accent1"/>
              </a:solidFill>
              <a:prstDash val="solid"/>
              <a:headEnd type="none" w="med" len="med"/>
              <a:tailEnd type="none" w="med" len="med"/>
            </a:ln>
          </p:spPr>
          <p:txBody>
            <a:bodyPr/>
            <a:p>
              <a:endParaRPr lang="zh-CN" altLang="en-US" sz="1050">
                <a:solidFill>
                  <a:schemeClr val="bg1"/>
                </a:solidFill>
                <a:latin typeface="Georgia" panose="02040502050405020303" charset="0"/>
                <a:cs typeface="Georgia" panose="02040502050405020303" charset="0"/>
              </a:endParaRPr>
            </a:p>
          </p:txBody>
        </p:sp>
        <p:sp>
          <p:nvSpPr>
            <p:cNvPr id="12296" name="矩形 12295"/>
            <p:cNvSpPr/>
            <p:nvPr/>
          </p:nvSpPr>
          <p:spPr>
            <a:xfrm>
              <a:off x="4272" y="1920"/>
              <a:ext cx="576" cy="576"/>
            </a:xfrm>
            <a:prstGeom prst="rect">
              <a:avLst/>
            </a:prstGeom>
            <a:solidFill>
              <a:schemeClr val="accent1"/>
            </a:solidFill>
            <a:ln w="9525" cap="flat" cmpd="sng">
              <a:solidFill>
                <a:schemeClr val="accent1"/>
              </a:solidFill>
              <a:prstDash val="solid"/>
              <a:miter/>
              <a:headEnd type="none" w="med" len="med"/>
              <a:tailEnd type="none" w="med" len="med"/>
            </a:ln>
          </p:spPr>
          <p:txBody>
            <a:bodyPr/>
            <a:p>
              <a:endParaRPr lang="zh-CN" altLang="en-US" sz="1050">
                <a:solidFill>
                  <a:schemeClr val="bg1"/>
                </a:solidFill>
                <a:latin typeface="Georgia" panose="02040502050405020303" charset="0"/>
                <a:cs typeface="Georgia" panose="02040502050405020303" charset="0"/>
              </a:endParaRPr>
            </a:p>
          </p:txBody>
        </p:sp>
        <p:sp>
          <p:nvSpPr>
            <p:cNvPr id="12297" name="椭圆 12296"/>
            <p:cNvSpPr/>
            <p:nvPr/>
          </p:nvSpPr>
          <p:spPr>
            <a:xfrm>
              <a:off x="1008" y="1296"/>
              <a:ext cx="96" cy="96"/>
            </a:xfrm>
            <a:prstGeom prst="ellipse">
              <a:avLst/>
            </a:prstGeom>
            <a:solidFill>
              <a:schemeClr val="accent1"/>
            </a:solidFill>
            <a:ln w="9525" cap="flat" cmpd="sng">
              <a:solidFill>
                <a:schemeClr val="accent1"/>
              </a:solidFill>
              <a:prstDash val="solid"/>
              <a:headEnd type="none" w="med" len="med"/>
              <a:tailEnd type="none" w="med" len="med"/>
            </a:ln>
          </p:spPr>
          <p:txBody>
            <a:bodyPr/>
            <a:p>
              <a:endParaRPr lang="zh-CN" altLang="en-US" sz="1050">
                <a:solidFill>
                  <a:schemeClr val="bg1"/>
                </a:solidFill>
                <a:latin typeface="Georgia" panose="02040502050405020303" charset="0"/>
                <a:cs typeface="Georgia" panose="02040502050405020303" charset="0"/>
              </a:endParaRPr>
            </a:p>
          </p:txBody>
        </p:sp>
        <p:sp>
          <p:nvSpPr>
            <p:cNvPr id="12298" name="椭圆 12297"/>
            <p:cNvSpPr/>
            <p:nvPr/>
          </p:nvSpPr>
          <p:spPr>
            <a:xfrm>
              <a:off x="1008" y="3216"/>
              <a:ext cx="96" cy="96"/>
            </a:xfrm>
            <a:prstGeom prst="ellipse">
              <a:avLst/>
            </a:prstGeom>
            <a:solidFill>
              <a:schemeClr val="accent1"/>
            </a:solidFill>
            <a:ln w="9525" cap="flat" cmpd="sng">
              <a:solidFill>
                <a:schemeClr val="accent1"/>
              </a:solidFill>
              <a:prstDash val="solid"/>
              <a:headEnd type="none" w="med" len="med"/>
              <a:tailEnd type="none" w="med" len="med"/>
            </a:ln>
          </p:spPr>
          <p:txBody>
            <a:bodyPr/>
            <a:p>
              <a:endParaRPr lang="zh-CN" altLang="en-US" sz="1050">
                <a:solidFill>
                  <a:schemeClr val="bg1"/>
                </a:solidFill>
                <a:latin typeface="Georgia" panose="02040502050405020303" charset="0"/>
                <a:cs typeface="Georgia" panose="02040502050405020303" charset="0"/>
              </a:endParaRPr>
            </a:p>
          </p:txBody>
        </p:sp>
        <p:sp>
          <p:nvSpPr>
            <p:cNvPr id="12299" name="椭圆 12298"/>
            <p:cNvSpPr/>
            <p:nvPr/>
          </p:nvSpPr>
          <p:spPr>
            <a:xfrm>
              <a:off x="1008" y="2160"/>
              <a:ext cx="96" cy="96"/>
            </a:xfrm>
            <a:prstGeom prst="ellipse">
              <a:avLst/>
            </a:prstGeom>
            <a:solidFill>
              <a:schemeClr val="accent1"/>
            </a:solidFill>
            <a:ln w="9525" cap="flat" cmpd="sng">
              <a:solidFill>
                <a:schemeClr val="accent1"/>
              </a:solidFill>
              <a:prstDash val="solid"/>
              <a:headEnd type="none" w="med" len="med"/>
              <a:tailEnd type="none" w="med" len="med"/>
            </a:ln>
          </p:spPr>
          <p:txBody>
            <a:bodyPr/>
            <a:p>
              <a:endParaRPr lang="zh-CN" altLang="en-US" sz="1050">
                <a:solidFill>
                  <a:schemeClr val="bg1"/>
                </a:solidFill>
                <a:latin typeface="Georgia" panose="02040502050405020303" charset="0"/>
                <a:cs typeface="Georgia" panose="02040502050405020303" charset="0"/>
              </a:endParaRPr>
            </a:p>
          </p:txBody>
        </p:sp>
        <p:sp>
          <p:nvSpPr>
            <p:cNvPr id="12300" name="左大括号 12299"/>
            <p:cNvSpPr/>
            <p:nvPr/>
          </p:nvSpPr>
          <p:spPr>
            <a:xfrm>
              <a:off x="576" y="1152"/>
              <a:ext cx="192" cy="2304"/>
            </a:xfrm>
            <a:prstGeom prst="leftBrace">
              <a:avLst>
                <a:gd name="adj1" fmla="val 100000"/>
                <a:gd name="adj2" fmla="val 50000"/>
              </a:avLst>
            </a:prstGeom>
            <a:noFill/>
            <a:ln w="19050" cap="flat" cmpd="sng">
              <a:solidFill>
                <a:schemeClr val="accent1"/>
              </a:solidFill>
              <a:prstDash val="solid"/>
              <a:headEnd type="none" w="med" len="med"/>
              <a:tailEnd type="none" w="med" len="med"/>
            </a:ln>
          </p:spPr>
          <p:txBody>
            <a:bodyPr/>
            <a:p>
              <a:endParaRPr lang="zh-CN" altLang="en-US" sz="1050">
                <a:solidFill>
                  <a:schemeClr val="bg1"/>
                </a:solidFill>
                <a:latin typeface="Georgia" panose="02040502050405020303" charset="0"/>
                <a:cs typeface="Georgia" panose="02040502050405020303" charset="0"/>
              </a:endParaRPr>
            </a:p>
          </p:txBody>
        </p:sp>
        <p:sp>
          <p:nvSpPr>
            <p:cNvPr id="12301" name="文本框 12300"/>
            <p:cNvSpPr txBox="1"/>
            <p:nvPr/>
          </p:nvSpPr>
          <p:spPr>
            <a:xfrm>
              <a:off x="96" y="2064"/>
              <a:ext cx="572" cy="465"/>
            </a:xfrm>
            <a:prstGeom prst="rect">
              <a:avLst/>
            </a:prstGeom>
            <a:noFill/>
            <a:ln w="9525">
              <a:solidFill>
                <a:schemeClr val="accent1"/>
              </a:solidFill>
            </a:ln>
          </p:spPr>
          <p:txBody>
            <a:bodyPr wrap="none" anchor="t">
              <a:spAutoFit/>
            </a:bodyPr>
            <a:p>
              <a:r>
                <a:rPr lang="en-US" altLang="zh-CN" sz="1500">
                  <a:solidFill>
                    <a:schemeClr val="bg1"/>
                  </a:solidFill>
                  <a:latin typeface="Georgia" panose="02040502050405020303" charset="0"/>
                  <a:cs typeface="Georgia" panose="02040502050405020303" charset="0"/>
                </a:rPr>
                <a:t>Input</a:t>
              </a:r>
              <a:endParaRPr lang="en-US" altLang="zh-CN" sz="1500">
                <a:solidFill>
                  <a:schemeClr val="bg1"/>
                </a:solidFill>
                <a:latin typeface="Georgia" panose="02040502050405020303" charset="0"/>
                <a:cs typeface="Georgia" panose="02040502050405020303" charset="0"/>
              </a:endParaRPr>
            </a:p>
            <a:p>
              <a:r>
                <a:rPr lang="en-US" altLang="zh-CN" sz="1500">
                  <a:solidFill>
                    <a:schemeClr val="bg1"/>
                  </a:solidFill>
                  <a:latin typeface="Georgia" panose="02040502050405020303" charset="0"/>
                  <a:cs typeface="Georgia" panose="02040502050405020303" charset="0"/>
                </a:rPr>
                <a:t>signal</a:t>
              </a:r>
              <a:endParaRPr lang="en-US" altLang="zh-CN" sz="1500">
                <a:solidFill>
                  <a:schemeClr val="bg1"/>
                </a:solidFill>
                <a:latin typeface="Georgia" panose="02040502050405020303" charset="0"/>
                <a:cs typeface="Georgia" panose="02040502050405020303" charset="0"/>
              </a:endParaRPr>
            </a:p>
          </p:txBody>
        </p:sp>
        <p:sp>
          <p:nvSpPr>
            <p:cNvPr id="12302" name="文本框 12301"/>
            <p:cNvSpPr txBox="1"/>
            <p:nvPr/>
          </p:nvSpPr>
          <p:spPr>
            <a:xfrm>
              <a:off x="1824" y="3408"/>
              <a:ext cx="767" cy="465"/>
            </a:xfrm>
            <a:prstGeom prst="rect">
              <a:avLst/>
            </a:prstGeom>
            <a:noFill/>
            <a:ln w="9525">
              <a:solidFill>
                <a:schemeClr val="accent1"/>
              </a:solidFill>
            </a:ln>
          </p:spPr>
          <p:txBody>
            <a:bodyPr wrap="none" anchor="t">
              <a:spAutoFit/>
            </a:bodyPr>
            <a:p>
              <a:r>
                <a:rPr lang="en-US" altLang="zh-CN" sz="1500">
                  <a:solidFill>
                    <a:schemeClr val="bg1"/>
                  </a:solidFill>
                  <a:latin typeface="Georgia" panose="02040502050405020303" charset="0"/>
                  <a:cs typeface="Georgia" panose="02040502050405020303" charset="0"/>
                </a:rPr>
                <a:t>Synaptic</a:t>
              </a:r>
              <a:endParaRPr lang="en-US" altLang="zh-CN" sz="1500">
                <a:solidFill>
                  <a:schemeClr val="bg1"/>
                </a:solidFill>
                <a:latin typeface="Georgia" panose="02040502050405020303" charset="0"/>
                <a:cs typeface="Georgia" panose="02040502050405020303" charset="0"/>
              </a:endParaRPr>
            </a:p>
            <a:p>
              <a:r>
                <a:rPr lang="en-US" altLang="zh-CN" sz="1500">
                  <a:solidFill>
                    <a:schemeClr val="bg1"/>
                  </a:solidFill>
                  <a:latin typeface="Georgia" panose="02040502050405020303" charset="0"/>
                  <a:cs typeface="Georgia" panose="02040502050405020303" charset="0"/>
                </a:rPr>
                <a:t>weights</a:t>
              </a:r>
              <a:endParaRPr lang="en-US" altLang="zh-CN" sz="1500">
                <a:solidFill>
                  <a:schemeClr val="bg1"/>
                </a:solidFill>
                <a:latin typeface="Georgia" panose="02040502050405020303" charset="0"/>
                <a:cs typeface="Georgia" panose="02040502050405020303" charset="0"/>
              </a:endParaRPr>
            </a:p>
          </p:txBody>
        </p:sp>
        <p:sp>
          <p:nvSpPr>
            <p:cNvPr id="12303" name="文本框 12302"/>
            <p:cNvSpPr txBox="1"/>
            <p:nvPr/>
          </p:nvSpPr>
          <p:spPr>
            <a:xfrm>
              <a:off x="3024" y="2544"/>
              <a:ext cx="830" cy="465"/>
            </a:xfrm>
            <a:prstGeom prst="rect">
              <a:avLst/>
            </a:prstGeom>
            <a:noFill/>
            <a:ln w="9525">
              <a:solidFill>
                <a:schemeClr val="accent1"/>
              </a:solidFill>
            </a:ln>
          </p:spPr>
          <p:txBody>
            <a:bodyPr wrap="none" anchor="t">
              <a:spAutoFit/>
            </a:bodyPr>
            <a:p>
              <a:r>
                <a:rPr lang="en-US" altLang="zh-CN" sz="1500">
                  <a:solidFill>
                    <a:schemeClr val="bg1"/>
                  </a:solidFill>
                  <a:latin typeface="Georgia" panose="02040502050405020303" charset="0"/>
                  <a:cs typeface="Georgia" panose="02040502050405020303" charset="0"/>
                </a:rPr>
                <a:t>Summing</a:t>
              </a:r>
              <a:endParaRPr lang="en-US" altLang="zh-CN" sz="1500">
                <a:solidFill>
                  <a:schemeClr val="bg1"/>
                </a:solidFill>
                <a:latin typeface="Georgia" panose="02040502050405020303" charset="0"/>
                <a:cs typeface="Georgia" panose="02040502050405020303" charset="0"/>
              </a:endParaRPr>
            </a:p>
            <a:p>
              <a:r>
                <a:rPr lang="en-US" altLang="zh-CN" sz="1500">
                  <a:solidFill>
                    <a:schemeClr val="bg1"/>
                  </a:solidFill>
                  <a:latin typeface="Georgia" panose="02040502050405020303" charset="0"/>
                  <a:cs typeface="Georgia" panose="02040502050405020303" charset="0"/>
                </a:rPr>
                <a:t>function</a:t>
              </a:r>
              <a:endParaRPr lang="en-US" altLang="zh-CN" sz="1500">
                <a:solidFill>
                  <a:schemeClr val="bg1"/>
                </a:solidFill>
                <a:latin typeface="Georgia" panose="02040502050405020303" charset="0"/>
                <a:cs typeface="Georgia" panose="02040502050405020303" charset="0"/>
              </a:endParaRPr>
            </a:p>
          </p:txBody>
        </p:sp>
        <p:sp>
          <p:nvSpPr>
            <p:cNvPr id="12304" name="文本框 12303"/>
            <p:cNvSpPr txBox="1"/>
            <p:nvPr/>
          </p:nvSpPr>
          <p:spPr>
            <a:xfrm>
              <a:off x="2909" y="768"/>
              <a:ext cx="465" cy="406"/>
            </a:xfrm>
            <a:prstGeom prst="rect">
              <a:avLst/>
            </a:prstGeom>
            <a:noFill/>
            <a:ln w="9525">
              <a:solidFill>
                <a:schemeClr val="accent1"/>
              </a:solidFill>
            </a:ln>
          </p:spPr>
          <p:txBody>
            <a:bodyPr wrap="none" anchor="t">
              <a:spAutoFit/>
            </a:bodyPr>
            <a:p>
              <a:pPr algn="ctr"/>
              <a:r>
                <a:rPr lang="en-US" altLang="zh-CN" sz="1500">
                  <a:solidFill>
                    <a:schemeClr val="bg1"/>
                  </a:solidFill>
                  <a:latin typeface="Georgia" panose="02040502050405020303" charset="0"/>
                  <a:cs typeface="Georgia" panose="02040502050405020303" charset="0"/>
                </a:rPr>
                <a:t>Bias</a:t>
              </a:r>
              <a:endParaRPr lang="en-US" altLang="zh-CN" sz="1500">
                <a:solidFill>
                  <a:schemeClr val="bg1"/>
                </a:solidFill>
                <a:latin typeface="Georgia" panose="02040502050405020303" charset="0"/>
                <a:cs typeface="Georgia" panose="02040502050405020303" charset="0"/>
              </a:endParaRPr>
            </a:p>
            <a:p>
              <a:pPr algn="ctr"/>
              <a:r>
                <a:rPr lang="en-US" altLang="zh-CN" sz="1050" i="1">
                  <a:solidFill>
                    <a:schemeClr val="bg1"/>
                  </a:solidFill>
                  <a:latin typeface="Georgia" panose="02040502050405020303" charset="0"/>
                  <a:cs typeface="Georgia" panose="02040502050405020303" charset="0"/>
                </a:rPr>
                <a:t>b</a:t>
              </a:r>
              <a:endParaRPr lang="en-US" altLang="zh-CN" sz="1050" i="1">
                <a:solidFill>
                  <a:schemeClr val="bg1"/>
                </a:solidFill>
                <a:latin typeface="Georgia" panose="02040502050405020303" charset="0"/>
                <a:cs typeface="Georgia" panose="02040502050405020303" charset="0"/>
              </a:endParaRPr>
            </a:p>
          </p:txBody>
        </p:sp>
        <p:sp>
          <p:nvSpPr>
            <p:cNvPr id="12305" name="文本框 12304"/>
            <p:cNvSpPr txBox="1"/>
            <p:nvPr/>
          </p:nvSpPr>
          <p:spPr>
            <a:xfrm>
              <a:off x="4272" y="1440"/>
              <a:ext cx="847" cy="465"/>
            </a:xfrm>
            <a:prstGeom prst="rect">
              <a:avLst/>
            </a:prstGeom>
            <a:noFill/>
            <a:ln w="9525">
              <a:solidFill>
                <a:schemeClr val="accent1"/>
              </a:solidFill>
            </a:ln>
          </p:spPr>
          <p:txBody>
            <a:bodyPr wrap="none" anchor="t">
              <a:spAutoFit/>
            </a:bodyPr>
            <a:p>
              <a:r>
                <a:rPr lang="en-US" altLang="zh-CN" sz="1500">
                  <a:solidFill>
                    <a:schemeClr val="bg1"/>
                  </a:solidFill>
                  <a:latin typeface="Georgia" panose="02040502050405020303" charset="0"/>
                  <a:cs typeface="Georgia" panose="02040502050405020303" charset="0"/>
                </a:rPr>
                <a:t>Activation</a:t>
              </a:r>
              <a:endParaRPr lang="en-US" altLang="zh-CN" sz="1500">
                <a:solidFill>
                  <a:schemeClr val="bg1"/>
                </a:solidFill>
                <a:latin typeface="Georgia" panose="02040502050405020303" charset="0"/>
                <a:cs typeface="Georgia" panose="02040502050405020303" charset="0"/>
              </a:endParaRPr>
            </a:p>
            <a:p>
              <a:r>
                <a:rPr lang="en-US" altLang="zh-CN" sz="1500">
                  <a:solidFill>
                    <a:schemeClr val="bg1"/>
                  </a:solidFill>
                  <a:latin typeface="Georgia" panose="02040502050405020303" charset="0"/>
                  <a:cs typeface="Georgia" panose="02040502050405020303" charset="0"/>
                </a:rPr>
                <a:t>function</a:t>
              </a:r>
              <a:endParaRPr lang="en-US" altLang="zh-CN" sz="1500">
                <a:solidFill>
                  <a:schemeClr val="bg1"/>
                </a:solidFill>
                <a:latin typeface="Georgia" panose="02040502050405020303" charset="0"/>
                <a:cs typeface="Georgia" panose="02040502050405020303" charset="0"/>
              </a:endParaRPr>
            </a:p>
          </p:txBody>
        </p:sp>
        <p:sp>
          <p:nvSpPr>
            <p:cNvPr id="12306" name="文本框 12305"/>
            <p:cNvSpPr txBox="1"/>
            <p:nvPr/>
          </p:nvSpPr>
          <p:spPr>
            <a:xfrm>
              <a:off x="3533" y="1584"/>
              <a:ext cx="537" cy="600"/>
            </a:xfrm>
            <a:prstGeom prst="rect">
              <a:avLst/>
            </a:prstGeom>
            <a:noFill/>
            <a:ln w="9525">
              <a:solidFill>
                <a:schemeClr val="accent1"/>
              </a:solidFill>
            </a:ln>
          </p:spPr>
          <p:txBody>
            <a:bodyPr wrap="none" anchor="t">
              <a:spAutoFit/>
            </a:bodyPr>
            <a:p>
              <a:pPr algn="ctr"/>
              <a:r>
                <a:rPr lang="en-US" altLang="zh-CN" sz="1500">
                  <a:solidFill>
                    <a:schemeClr val="bg1"/>
                  </a:solidFill>
                  <a:latin typeface="Georgia" panose="02040502050405020303" charset="0"/>
                  <a:cs typeface="Georgia" panose="02040502050405020303" charset="0"/>
                </a:rPr>
                <a:t>Local</a:t>
              </a:r>
              <a:endParaRPr lang="en-US" altLang="zh-CN" sz="1500">
                <a:solidFill>
                  <a:schemeClr val="bg1"/>
                </a:solidFill>
                <a:latin typeface="Georgia" panose="02040502050405020303" charset="0"/>
                <a:cs typeface="Georgia" panose="02040502050405020303" charset="0"/>
              </a:endParaRPr>
            </a:p>
            <a:p>
              <a:pPr algn="ctr"/>
              <a:r>
                <a:rPr lang="en-US" altLang="zh-CN" sz="1500">
                  <a:solidFill>
                    <a:schemeClr val="bg1"/>
                  </a:solidFill>
                  <a:latin typeface="Georgia" panose="02040502050405020303" charset="0"/>
                  <a:cs typeface="Georgia" panose="02040502050405020303" charset="0"/>
                </a:rPr>
                <a:t>Field</a:t>
              </a:r>
              <a:endParaRPr lang="en-US" altLang="zh-CN" sz="1500">
                <a:solidFill>
                  <a:schemeClr val="bg1"/>
                </a:solidFill>
                <a:latin typeface="Georgia" panose="02040502050405020303" charset="0"/>
                <a:cs typeface="Georgia" panose="02040502050405020303" charset="0"/>
              </a:endParaRPr>
            </a:p>
            <a:p>
              <a:pPr algn="ctr"/>
              <a:r>
                <a:rPr lang="en-US" altLang="zh-CN" sz="1050" i="1">
                  <a:solidFill>
                    <a:schemeClr val="bg1"/>
                  </a:solidFill>
                  <a:latin typeface="Georgia" panose="02040502050405020303" charset="0"/>
                  <a:cs typeface="Georgia" panose="02040502050405020303" charset="0"/>
                </a:rPr>
                <a:t>v</a:t>
              </a:r>
              <a:endParaRPr lang="en-US" altLang="zh-CN" sz="1050" i="1">
                <a:solidFill>
                  <a:schemeClr val="bg1"/>
                </a:solidFill>
                <a:latin typeface="Georgia" panose="02040502050405020303" charset="0"/>
                <a:cs typeface="Georgia" panose="02040502050405020303" charset="0"/>
              </a:endParaRPr>
            </a:p>
          </p:txBody>
        </p:sp>
        <p:sp>
          <p:nvSpPr>
            <p:cNvPr id="12307" name="文本框 12306"/>
            <p:cNvSpPr txBox="1"/>
            <p:nvPr/>
          </p:nvSpPr>
          <p:spPr>
            <a:xfrm>
              <a:off x="5146" y="1872"/>
              <a:ext cx="634" cy="406"/>
            </a:xfrm>
            <a:prstGeom prst="rect">
              <a:avLst/>
            </a:prstGeom>
            <a:noFill/>
            <a:ln w="9525">
              <a:solidFill>
                <a:schemeClr val="accent1"/>
              </a:solidFill>
            </a:ln>
          </p:spPr>
          <p:txBody>
            <a:bodyPr wrap="none" anchor="t">
              <a:spAutoFit/>
            </a:bodyPr>
            <a:p>
              <a:pPr algn="ctr"/>
              <a:r>
                <a:rPr lang="en-US" altLang="zh-CN" sz="1500">
                  <a:solidFill>
                    <a:schemeClr val="bg1"/>
                  </a:solidFill>
                  <a:latin typeface="Georgia" panose="02040502050405020303" charset="0"/>
                  <a:cs typeface="Georgia" panose="02040502050405020303" charset="0"/>
                </a:rPr>
                <a:t>Output</a:t>
              </a:r>
              <a:endParaRPr lang="en-US" altLang="zh-CN" sz="1500">
                <a:solidFill>
                  <a:schemeClr val="bg1"/>
                </a:solidFill>
                <a:latin typeface="Georgia" panose="02040502050405020303" charset="0"/>
                <a:cs typeface="Georgia" panose="02040502050405020303" charset="0"/>
              </a:endParaRPr>
            </a:p>
            <a:p>
              <a:pPr algn="ctr"/>
              <a:r>
                <a:rPr lang="en-US" altLang="zh-CN" sz="1050" i="1">
                  <a:solidFill>
                    <a:schemeClr val="bg1"/>
                  </a:solidFill>
                  <a:latin typeface="Georgia" panose="02040502050405020303" charset="0"/>
                  <a:cs typeface="Georgia" panose="02040502050405020303" charset="0"/>
                </a:rPr>
                <a:t>y</a:t>
              </a:r>
              <a:endParaRPr lang="en-US" altLang="zh-CN" sz="1050" i="1">
                <a:solidFill>
                  <a:schemeClr val="bg1"/>
                </a:solidFill>
                <a:latin typeface="Georgia" panose="02040502050405020303" charset="0"/>
                <a:cs typeface="Georgia" panose="02040502050405020303" charset="0"/>
              </a:endParaRPr>
            </a:p>
          </p:txBody>
        </p:sp>
        <p:sp>
          <p:nvSpPr>
            <p:cNvPr id="12308" name="直接连接符 12307"/>
            <p:cNvSpPr/>
            <p:nvPr/>
          </p:nvSpPr>
          <p:spPr>
            <a:xfrm>
              <a:off x="4848" y="2208"/>
              <a:ext cx="528" cy="0"/>
            </a:xfrm>
            <a:prstGeom prst="line">
              <a:avLst/>
            </a:prstGeom>
            <a:ln w="9525" cap="flat" cmpd="sng">
              <a:solidFill>
                <a:schemeClr val="accent1"/>
              </a:solidFill>
              <a:prstDash val="solid"/>
              <a:headEnd type="none" w="med" len="med"/>
              <a:tailEnd type="triangle" w="med" len="med"/>
            </a:ln>
          </p:spPr>
        </p:sp>
        <p:sp>
          <p:nvSpPr>
            <p:cNvPr id="12309" name="直接连接符 12308"/>
            <p:cNvSpPr/>
            <p:nvPr/>
          </p:nvSpPr>
          <p:spPr>
            <a:xfrm>
              <a:off x="1104" y="1344"/>
              <a:ext cx="720" cy="0"/>
            </a:xfrm>
            <a:prstGeom prst="line">
              <a:avLst/>
            </a:prstGeom>
            <a:ln w="9525" cap="flat" cmpd="sng">
              <a:solidFill>
                <a:schemeClr val="accent1"/>
              </a:solidFill>
              <a:prstDash val="solid"/>
              <a:headEnd type="none" w="med" len="med"/>
              <a:tailEnd type="triangle" w="med" len="med"/>
            </a:ln>
          </p:spPr>
        </p:sp>
        <p:sp>
          <p:nvSpPr>
            <p:cNvPr id="12310" name="直接连接符 12309"/>
            <p:cNvSpPr/>
            <p:nvPr/>
          </p:nvSpPr>
          <p:spPr>
            <a:xfrm>
              <a:off x="1104" y="2208"/>
              <a:ext cx="720" cy="0"/>
            </a:xfrm>
            <a:prstGeom prst="line">
              <a:avLst/>
            </a:prstGeom>
            <a:ln w="9525" cap="flat" cmpd="sng">
              <a:solidFill>
                <a:schemeClr val="accent1"/>
              </a:solidFill>
              <a:prstDash val="solid"/>
              <a:headEnd type="none" w="med" len="med"/>
              <a:tailEnd type="triangle" w="med" len="med"/>
            </a:ln>
          </p:spPr>
        </p:sp>
        <p:sp>
          <p:nvSpPr>
            <p:cNvPr id="12311" name="直接连接符 12310"/>
            <p:cNvSpPr/>
            <p:nvPr/>
          </p:nvSpPr>
          <p:spPr>
            <a:xfrm>
              <a:off x="1104" y="3264"/>
              <a:ext cx="720" cy="0"/>
            </a:xfrm>
            <a:prstGeom prst="line">
              <a:avLst/>
            </a:prstGeom>
            <a:ln w="9525" cap="flat" cmpd="sng">
              <a:solidFill>
                <a:schemeClr val="accent1"/>
              </a:solidFill>
              <a:prstDash val="solid"/>
              <a:headEnd type="none" w="med" len="med"/>
              <a:tailEnd type="triangle" w="med" len="med"/>
            </a:ln>
          </p:spPr>
        </p:sp>
        <p:sp>
          <p:nvSpPr>
            <p:cNvPr id="12312" name="直接连接符 12311"/>
            <p:cNvSpPr/>
            <p:nvPr/>
          </p:nvSpPr>
          <p:spPr>
            <a:xfrm flipV="1">
              <a:off x="2160" y="2496"/>
              <a:ext cx="912" cy="720"/>
            </a:xfrm>
            <a:prstGeom prst="line">
              <a:avLst/>
            </a:prstGeom>
            <a:ln w="9525" cap="flat" cmpd="sng">
              <a:solidFill>
                <a:schemeClr val="accent1"/>
              </a:solidFill>
              <a:prstDash val="solid"/>
              <a:headEnd type="none" w="med" len="med"/>
              <a:tailEnd type="triangle" w="med" len="med"/>
            </a:ln>
          </p:spPr>
        </p:sp>
        <p:sp>
          <p:nvSpPr>
            <p:cNvPr id="12313" name="直接连接符 12312"/>
            <p:cNvSpPr/>
            <p:nvPr/>
          </p:nvSpPr>
          <p:spPr>
            <a:xfrm>
              <a:off x="2160" y="2208"/>
              <a:ext cx="720" cy="0"/>
            </a:xfrm>
            <a:prstGeom prst="line">
              <a:avLst/>
            </a:prstGeom>
            <a:ln w="9525" cap="flat" cmpd="sng">
              <a:solidFill>
                <a:schemeClr val="accent1"/>
              </a:solidFill>
              <a:prstDash val="solid"/>
              <a:headEnd type="none" w="med" len="med"/>
              <a:tailEnd type="triangle" w="med" len="med"/>
            </a:ln>
          </p:spPr>
        </p:sp>
        <p:sp>
          <p:nvSpPr>
            <p:cNvPr id="12314" name="直接连接符 12313"/>
            <p:cNvSpPr/>
            <p:nvPr/>
          </p:nvSpPr>
          <p:spPr>
            <a:xfrm>
              <a:off x="2160" y="1392"/>
              <a:ext cx="816" cy="624"/>
            </a:xfrm>
            <a:prstGeom prst="line">
              <a:avLst/>
            </a:prstGeom>
            <a:ln w="9525" cap="flat" cmpd="sng">
              <a:solidFill>
                <a:schemeClr val="accent1"/>
              </a:solidFill>
              <a:prstDash val="solid"/>
              <a:headEnd type="none" w="med" len="med"/>
              <a:tailEnd type="triangle" w="med" len="med"/>
            </a:ln>
          </p:spPr>
        </p:sp>
        <p:sp>
          <p:nvSpPr>
            <p:cNvPr id="12315" name="直接连接符 12314"/>
            <p:cNvSpPr/>
            <p:nvPr/>
          </p:nvSpPr>
          <p:spPr>
            <a:xfrm>
              <a:off x="3456" y="2208"/>
              <a:ext cx="816" cy="0"/>
            </a:xfrm>
            <a:prstGeom prst="line">
              <a:avLst/>
            </a:prstGeom>
            <a:ln w="9525" cap="flat" cmpd="sng">
              <a:solidFill>
                <a:schemeClr val="accent1"/>
              </a:solidFill>
              <a:prstDash val="solid"/>
              <a:headEnd type="none" w="med" len="med"/>
              <a:tailEnd type="triangle" w="med" len="med"/>
            </a:ln>
          </p:spPr>
        </p:sp>
        <p:sp>
          <p:nvSpPr>
            <p:cNvPr id="12316" name="文本框 12315"/>
            <p:cNvSpPr txBox="1"/>
            <p:nvPr/>
          </p:nvSpPr>
          <p:spPr>
            <a:xfrm>
              <a:off x="720" y="1152"/>
              <a:ext cx="250" cy="212"/>
            </a:xfrm>
            <a:prstGeom prst="rect">
              <a:avLst/>
            </a:prstGeom>
            <a:noFill/>
            <a:ln w="9525">
              <a:solidFill>
                <a:schemeClr val="accent1"/>
              </a:solidFill>
            </a:ln>
          </p:spPr>
          <p:txBody>
            <a:bodyPr wrap="none" anchor="t">
              <a:spAutoFit/>
            </a:bodyPr>
            <a:p>
              <a:r>
                <a:rPr lang="en-US" altLang="zh-CN" sz="1050" i="1">
                  <a:solidFill>
                    <a:schemeClr val="bg1"/>
                  </a:solidFill>
                  <a:latin typeface="Georgia" panose="02040502050405020303" charset="0"/>
                  <a:cs typeface="Georgia" panose="02040502050405020303" charset="0"/>
                </a:rPr>
                <a:t>x</a:t>
              </a:r>
              <a:r>
                <a:rPr lang="en-US" altLang="zh-CN" sz="1050" i="1" baseline="-25000">
                  <a:solidFill>
                    <a:schemeClr val="bg1"/>
                  </a:solidFill>
                  <a:latin typeface="Georgia" panose="02040502050405020303" charset="0"/>
                  <a:cs typeface="Georgia" panose="02040502050405020303" charset="0"/>
                </a:rPr>
                <a:t>1</a:t>
              </a:r>
              <a:endParaRPr lang="en-US" altLang="zh-CN" sz="1050" i="1" baseline="-25000">
                <a:solidFill>
                  <a:schemeClr val="bg1"/>
                </a:solidFill>
                <a:latin typeface="Georgia" panose="02040502050405020303" charset="0"/>
                <a:cs typeface="Georgia" panose="02040502050405020303" charset="0"/>
              </a:endParaRPr>
            </a:p>
          </p:txBody>
        </p:sp>
        <p:sp>
          <p:nvSpPr>
            <p:cNvPr id="12317" name="文本框 12316"/>
            <p:cNvSpPr txBox="1"/>
            <p:nvPr/>
          </p:nvSpPr>
          <p:spPr>
            <a:xfrm>
              <a:off x="720" y="2064"/>
              <a:ext cx="250" cy="212"/>
            </a:xfrm>
            <a:prstGeom prst="rect">
              <a:avLst/>
            </a:prstGeom>
            <a:noFill/>
            <a:ln w="9525">
              <a:solidFill>
                <a:schemeClr val="accent1"/>
              </a:solidFill>
            </a:ln>
          </p:spPr>
          <p:txBody>
            <a:bodyPr wrap="none" anchor="t">
              <a:spAutoFit/>
            </a:bodyPr>
            <a:p>
              <a:r>
                <a:rPr lang="en-US" altLang="zh-CN" sz="1050" i="1">
                  <a:solidFill>
                    <a:schemeClr val="bg1"/>
                  </a:solidFill>
                  <a:latin typeface="Georgia" panose="02040502050405020303" charset="0"/>
                  <a:cs typeface="Georgia" panose="02040502050405020303" charset="0"/>
                </a:rPr>
                <a:t>x</a:t>
              </a:r>
              <a:r>
                <a:rPr lang="en-US" altLang="zh-CN" sz="1050" i="1" baseline="-25000">
                  <a:solidFill>
                    <a:schemeClr val="bg1"/>
                  </a:solidFill>
                  <a:latin typeface="Georgia" panose="02040502050405020303" charset="0"/>
                  <a:cs typeface="Georgia" panose="02040502050405020303" charset="0"/>
                </a:rPr>
                <a:t>2</a:t>
              </a:r>
              <a:endParaRPr lang="en-US" altLang="zh-CN" sz="1050" i="1" baseline="-25000">
                <a:solidFill>
                  <a:schemeClr val="bg1"/>
                </a:solidFill>
                <a:latin typeface="Georgia" panose="02040502050405020303" charset="0"/>
                <a:cs typeface="Georgia" panose="02040502050405020303" charset="0"/>
              </a:endParaRPr>
            </a:p>
          </p:txBody>
        </p:sp>
        <p:sp>
          <p:nvSpPr>
            <p:cNvPr id="12318" name="文本框 12317"/>
            <p:cNvSpPr txBox="1"/>
            <p:nvPr/>
          </p:nvSpPr>
          <p:spPr>
            <a:xfrm>
              <a:off x="720" y="3120"/>
              <a:ext cx="270" cy="212"/>
            </a:xfrm>
            <a:prstGeom prst="rect">
              <a:avLst/>
            </a:prstGeom>
            <a:noFill/>
            <a:ln w="9525">
              <a:solidFill>
                <a:schemeClr val="accent1"/>
              </a:solidFill>
            </a:ln>
          </p:spPr>
          <p:txBody>
            <a:bodyPr wrap="none" anchor="t">
              <a:spAutoFit/>
            </a:bodyPr>
            <a:p>
              <a:r>
                <a:rPr lang="en-US" altLang="zh-CN" sz="1050" i="1" dirty="0" err="1">
                  <a:solidFill>
                    <a:schemeClr val="bg1"/>
                  </a:solidFill>
                  <a:latin typeface="Georgia" panose="02040502050405020303" charset="0"/>
                  <a:cs typeface="Georgia" panose="02040502050405020303" charset="0"/>
                </a:rPr>
                <a:t>x</a:t>
              </a:r>
              <a:r>
                <a:rPr lang="en-US" altLang="zh-CN" sz="1050" i="1" baseline="-25000" dirty="0" err="1">
                  <a:solidFill>
                    <a:schemeClr val="bg1"/>
                  </a:solidFill>
                  <a:latin typeface="Georgia" panose="02040502050405020303" charset="0"/>
                  <a:cs typeface="Georgia" panose="02040502050405020303" charset="0"/>
                </a:rPr>
                <a:t>m</a:t>
              </a:r>
              <a:endParaRPr lang="en-US" altLang="zh-CN" sz="1050" i="1" baseline="-25000" dirty="0" err="1">
                <a:solidFill>
                  <a:schemeClr val="bg1"/>
                </a:solidFill>
                <a:latin typeface="Georgia" panose="02040502050405020303" charset="0"/>
                <a:cs typeface="Georgia" panose="02040502050405020303" charset="0"/>
              </a:endParaRPr>
            </a:p>
          </p:txBody>
        </p:sp>
        <p:sp>
          <p:nvSpPr>
            <p:cNvPr id="12319" name="文本框 12318"/>
            <p:cNvSpPr txBox="1"/>
            <p:nvPr/>
          </p:nvSpPr>
          <p:spPr>
            <a:xfrm>
              <a:off x="1824" y="2064"/>
              <a:ext cx="275" cy="212"/>
            </a:xfrm>
            <a:prstGeom prst="rect">
              <a:avLst/>
            </a:prstGeom>
            <a:solidFill>
              <a:schemeClr val="accent1"/>
            </a:solidFill>
            <a:ln w="9525">
              <a:solidFill>
                <a:schemeClr val="accent1"/>
              </a:solidFill>
            </a:ln>
          </p:spPr>
          <p:txBody>
            <a:bodyPr wrap="none" anchor="t">
              <a:spAutoFit/>
            </a:bodyPr>
            <a:p>
              <a:r>
                <a:rPr lang="en-US" altLang="zh-CN" sz="1050" i="1">
                  <a:solidFill>
                    <a:schemeClr val="bg1"/>
                  </a:solidFill>
                  <a:latin typeface="Georgia" panose="02040502050405020303" charset="0"/>
                  <a:cs typeface="Georgia" panose="02040502050405020303" charset="0"/>
                </a:rPr>
                <a:t>w</a:t>
              </a:r>
              <a:r>
                <a:rPr lang="en-US" altLang="zh-CN" sz="1050" i="1" baseline="-25000">
                  <a:solidFill>
                    <a:schemeClr val="bg1"/>
                  </a:solidFill>
                  <a:latin typeface="Georgia" panose="02040502050405020303" charset="0"/>
                  <a:cs typeface="Georgia" panose="02040502050405020303" charset="0"/>
                </a:rPr>
                <a:t>2</a:t>
              </a:r>
              <a:endParaRPr lang="en-US" altLang="zh-CN" sz="1050" i="1" baseline="-25000">
                <a:solidFill>
                  <a:schemeClr val="bg1"/>
                </a:solidFill>
                <a:latin typeface="Georgia" panose="02040502050405020303" charset="0"/>
                <a:cs typeface="Georgia" panose="02040502050405020303" charset="0"/>
              </a:endParaRPr>
            </a:p>
          </p:txBody>
        </p:sp>
        <p:sp>
          <p:nvSpPr>
            <p:cNvPr id="12320" name="文本框 12319"/>
            <p:cNvSpPr txBox="1"/>
            <p:nvPr/>
          </p:nvSpPr>
          <p:spPr>
            <a:xfrm>
              <a:off x="1776" y="3120"/>
              <a:ext cx="295" cy="212"/>
            </a:xfrm>
            <a:prstGeom prst="rect">
              <a:avLst/>
            </a:prstGeom>
            <a:solidFill>
              <a:schemeClr val="accent1"/>
            </a:solidFill>
            <a:ln w="9525">
              <a:solidFill>
                <a:schemeClr val="accent1"/>
              </a:solidFill>
            </a:ln>
          </p:spPr>
          <p:txBody>
            <a:bodyPr wrap="none" anchor="t">
              <a:spAutoFit/>
            </a:bodyPr>
            <a:p>
              <a:r>
                <a:rPr lang="en-US" altLang="zh-CN" sz="1050" i="1" dirty="0" err="1">
                  <a:solidFill>
                    <a:schemeClr val="bg1"/>
                  </a:solidFill>
                  <a:latin typeface="Georgia" panose="02040502050405020303" charset="0"/>
                  <a:cs typeface="Georgia" panose="02040502050405020303" charset="0"/>
                </a:rPr>
                <a:t>w</a:t>
              </a:r>
              <a:r>
                <a:rPr lang="en-US" altLang="zh-CN" sz="1050" i="1" baseline="-25000" dirty="0" err="1">
                  <a:solidFill>
                    <a:schemeClr val="bg1"/>
                  </a:solidFill>
                  <a:latin typeface="Georgia" panose="02040502050405020303" charset="0"/>
                  <a:cs typeface="Georgia" panose="02040502050405020303" charset="0"/>
                </a:rPr>
                <a:t>m</a:t>
              </a:r>
              <a:endParaRPr lang="en-US" altLang="zh-CN" sz="1050" i="1" baseline="-25000" dirty="0" err="1">
                <a:solidFill>
                  <a:schemeClr val="bg1"/>
                </a:solidFill>
                <a:latin typeface="Georgia" panose="02040502050405020303" charset="0"/>
                <a:cs typeface="Georgia" panose="02040502050405020303" charset="0"/>
              </a:endParaRPr>
            </a:p>
          </p:txBody>
        </p:sp>
        <p:sp>
          <p:nvSpPr>
            <p:cNvPr id="12321" name="文本框 12320"/>
            <p:cNvSpPr txBox="1"/>
            <p:nvPr/>
          </p:nvSpPr>
          <p:spPr>
            <a:xfrm>
              <a:off x="1824" y="1200"/>
              <a:ext cx="326" cy="212"/>
            </a:xfrm>
            <a:prstGeom prst="rect">
              <a:avLst/>
            </a:prstGeom>
            <a:solidFill>
              <a:schemeClr val="accent1"/>
            </a:solidFill>
            <a:ln w="9525">
              <a:solidFill>
                <a:schemeClr val="accent1"/>
              </a:solidFill>
            </a:ln>
          </p:spPr>
          <p:txBody>
            <a:bodyPr>
              <a:spAutoFit/>
            </a:bodyPr>
            <a:p>
              <a:r>
                <a:rPr lang="en-US" altLang="zh-CN" sz="1050" i="1">
                  <a:solidFill>
                    <a:schemeClr val="bg1"/>
                  </a:solidFill>
                  <a:latin typeface="Georgia" panose="02040502050405020303" charset="0"/>
                  <a:cs typeface="Georgia" panose="02040502050405020303" charset="0"/>
                </a:rPr>
                <a:t>w</a:t>
              </a:r>
              <a:r>
                <a:rPr lang="en-US" altLang="zh-CN" sz="1050" i="1" baseline="-25000">
                  <a:solidFill>
                    <a:schemeClr val="bg1"/>
                  </a:solidFill>
                  <a:latin typeface="Georgia" panose="02040502050405020303" charset="0"/>
                  <a:cs typeface="Georgia" panose="02040502050405020303" charset="0"/>
                </a:rPr>
                <a:t>1</a:t>
              </a:r>
              <a:endParaRPr lang="en-US" altLang="zh-CN" sz="1050" i="1" baseline="-25000">
                <a:solidFill>
                  <a:schemeClr val="bg1"/>
                </a:solidFill>
                <a:latin typeface="Georgia" panose="02040502050405020303" charset="0"/>
                <a:cs typeface="Georgia" panose="02040502050405020303" charset="0"/>
              </a:endParaRPr>
            </a:p>
          </p:txBody>
        </p:sp>
        <p:sp>
          <p:nvSpPr>
            <p:cNvPr id="12322" name="椭圆 12321"/>
            <p:cNvSpPr/>
            <p:nvPr/>
          </p:nvSpPr>
          <p:spPr>
            <a:xfrm>
              <a:off x="3072" y="1200"/>
              <a:ext cx="96" cy="96"/>
            </a:xfrm>
            <a:prstGeom prst="ellipse">
              <a:avLst/>
            </a:prstGeom>
            <a:solidFill>
              <a:schemeClr val="accent1"/>
            </a:solidFill>
            <a:ln w="9525" cap="flat" cmpd="sng">
              <a:solidFill>
                <a:schemeClr val="accent1"/>
              </a:solidFill>
              <a:prstDash val="solid"/>
              <a:headEnd type="none" w="med" len="med"/>
              <a:tailEnd type="none" w="med" len="med"/>
            </a:ln>
          </p:spPr>
          <p:txBody>
            <a:bodyPr/>
            <a:p>
              <a:endParaRPr lang="zh-CN" altLang="en-US" sz="1050">
                <a:solidFill>
                  <a:schemeClr val="bg1"/>
                </a:solidFill>
                <a:latin typeface="Georgia" panose="02040502050405020303" charset="0"/>
                <a:cs typeface="Georgia" panose="02040502050405020303" charset="0"/>
              </a:endParaRPr>
            </a:p>
          </p:txBody>
        </p:sp>
        <p:sp>
          <p:nvSpPr>
            <p:cNvPr id="12323" name="直接连接符 12322"/>
            <p:cNvSpPr/>
            <p:nvPr/>
          </p:nvSpPr>
          <p:spPr>
            <a:xfrm>
              <a:off x="3120" y="1296"/>
              <a:ext cx="0" cy="624"/>
            </a:xfrm>
            <a:prstGeom prst="line">
              <a:avLst/>
            </a:prstGeom>
            <a:ln w="9525" cap="flat" cmpd="sng">
              <a:solidFill>
                <a:schemeClr val="accent1"/>
              </a:solidFill>
              <a:prstDash val="solid"/>
              <a:headEnd type="none" w="med" len="med"/>
              <a:tailEnd type="triangle" w="med" len="med"/>
            </a:ln>
          </p:spPr>
        </p:sp>
        <p:graphicFrame>
          <p:nvGraphicFramePr>
            <p:cNvPr id="12324" name="对象 12323"/>
            <p:cNvGraphicFramePr/>
            <p:nvPr/>
          </p:nvGraphicFramePr>
          <p:xfrm>
            <a:off x="960" y="2448"/>
            <a:ext cx="230" cy="588"/>
          </p:xfrm>
          <a:graphic>
            <a:graphicData uri="http://schemas.openxmlformats.org/presentationml/2006/ole">
              <mc:AlternateContent xmlns:mc="http://schemas.openxmlformats.org/markup-compatibility/2006">
                <mc:Choice xmlns:v="urn:schemas-microsoft-com:vml" Requires="v">
                  <p:oleObj spid="_x0000_s3096" name="" r:id="rId1" imgW="76200" imgH="189865" progId="Equation.3">
                    <p:embed/>
                  </p:oleObj>
                </mc:Choice>
                <mc:Fallback>
                  <p:oleObj name="" r:id="rId1" imgW="76200" imgH="189865" progId="Equation.3">
                    <p:embed/>
                    <p:pic>
                      <p:nvPicPr>
                        <p:cNvPr id="0" name="图片 3095"/>
                        <p:cNvPicPr/>
                        <p:nvPr/>
                      </p:nvPicPr>
                      <p:blipFill>
                        <a:blip r:embed="rId2"/>
                        <a:stretch>
                          <a:fillRect/>
                        </a:stretch>
                      </p:blipFill>
                      <p:spPr>
                        <a:xfrm>
                          <a:off x="960" y="2448"/>
                          <a:ext cx="230" cy="588"/>
                        </a:xfrm>
                        <a:prstGeom prst="rect">
                          <a:avLst/>
                        </a:prstGeom>
                        <a:noFill/>
                        <a:ln w="38100">
                          <a:noFill/>
                          <a:miter/>
                        </a:ln>
                      </p:spPr>
                    </p:pic>
                  </p:oleObj>
                </mc:Fallback>
              </mc:AlternateContent>
            </a:graphicData>
          </a:graphic>
        </p:graphicFrame>
        <p:graphicFrame>
          <p:nvGraphicFramePr>
            <p:cNvPr id="12325" name="对象 12324"/>
            <p:cNvGraphicFramePr/>
            <p:nvPr/>
          </p:nvGraphicFramePr>
          <p:xfrm>
            <a:off x="1872" y="2448"/>
            <a:ext cx="230" cy="588"/>
          </p:xfrm>
          <a:graphic>
            <a:graphicData uri="http://schemas.openxmlformats.org/presentationml/2006/ole">
              <mc:AlternateContent xmlns:mc="http://schemas.openxmlformats.org/markup-compatibility/2006">
                <mc:Choice xmlns:v="urn:schemas-microsoft-com:vml" Requires="v">
                  <p:oleObj spid="_x0000_s3099" name="" r:id="rId3" imgW="76200" imgH="189865" progId="Equation.3">
                    <p:embed/>
                  </p:oleObj>
                </mc:Choice>
                <mc:Fallback>
                  <p:oleObj name="" r:id="rId3" imgW="76200" imgH="189865" progId="Equation.3">
                    <p:embed/>
                    <p:pic>
                      <p:nvPicPr>
                        <p:cNvPr id="0" name="图片 3098"/>
                        <p:cNvPicPr/>
                        <p:nvPr/>
                      </p:nvPicPr>
                      <p:blipFill>
                        <a:blip r:embed="rId4"/>
                        <a:stretch>
                          <a:fillRect/>
                        </a:stretch>
                      </p:blipFill>
                      <p:spPr>
                        <a:xfrm>
                          <a:off x="1872" y="2448"/>
                          <a:ext cx="230" cy="588"/>
                        </a:xfrm>
                        <a:prstGeom prst="rect">
                          <a:avLst/>
                        </a:prstGeom>
                        <a:noFill/>
                        <a:ln w="38100">
                          <a:noFill/>
                          <a:miter/>
                        </a:ln>
                      </p:spPr>
                    </p:pic>
                  </p:oleObj>
                </mc:Fallback>
              </mc:AlternateContent>
            </a:graphicData>
          </a:graphic>
        </p:graphicFrame>
        <p:graphicFrame>
          <p:nvGraphicFramePr>
            <p:cNvPr id="12326" name="对象 12325"/>
            <p:cNvGraphicFramePr/>
            <p:nvPr/>
          </p:nvGraphicFramePr>
          <p:xfrm>
            <a:off x="2976" y="1968"/>
            <a:ext cx="576" cy="500"/>
          </p:xfrm>
          <a:graphic>
            <a:graphicData uri="http://schemas.openxmlformats.org/presentationml/2006/ole">
              <mc:AlternateContent xmlns:mc="http://schemas.openxmlformats.org/markup-compatibility/2006">
                <mc:Choice xmlns:v="urn:schemas-microsoft-com:vml" Requires="v">
                  <p:oleObj spid="_x0000_s3097" name="" r:id="rId5" imgW="292100" imgH="254000" progId="Equation.3">
                    <p:embed/>
                  </p:oleObj>
                </mc:Choice>
                <mc:Fallback>
                  <p:oleObj name="" r:id="rId5" imgW="292100" imgH="254000" progId="Equation.3">
                    <p:embed/>
                    <p:pic>
                      <p:nvPicPr>
                        <p:cNvPr id="0" name="图片 3096"/>
                        <p:cNvPicPr/>
                        <p:nvPr/>
                      </p:nvPicPr>
                      <p:blipFill>
                        <a:blip r:embed="rId6"/>
                        <a:stretch>
                          <a:fillRect/>
                        </a:stretch>
                      </p:blipFill>
                      <p:spPr>
                        <a:xfrm>
                          <a:off x="2976" y="1968"/>
                          <a:ext cx="576" cy="500"/>
                        </a:xfrm>
                        <a:prstGeom prst="rect">
                          <a:avLst/>
                        </a:prstGeom>
                        <a:noFill/>
                        <a:ln w="38100">
                          <a:noFill/>
                          <a:miter/>
                        </a:ln>
                      </p:spPr>
                    </p:pic>
                  </p:oleObj>
                </mc:Fallback>
              </mc:AlternateContent>
            </a:graphicData>
          </a:graphic>
        </p:graphicFrame>
        <p:graphicFrame>
          <p:nvGraphicFramePr>
            <p:cNvPr id="12327" name="对象 12326"/>
            <p:cNvGraphicFramePr/>
            <p:nvPr/>
          </p:nvGraphicFramePr>
          <p:xfrm>
            <a:off x="4272" y="1968"/>
            <a:ext cx="576" cy="414"/>
          </p:xfrm>
          <a:graphic>
            <a:graphicData uri="http://schemas.openxmlformats.org/presentationml/2006/ole">
              <mc:AlternateContent xmlns:mc="http://schemas.openxmlformats.org/markup-compatibility/2006">
                <mc:Choice xmlns:v="urn:schemas-microsoft-com:vml" Requires="v">
                  <p:oleObj spid="_x0000_s3098" name="" r:id="rId7" imgW="342900" imgH="203200" progId="Equation.3">
                    <p:embed/>
                  </p:oleObj>
                </mc:Choice>
                <mc:Fallback>
                  <p:oleObj name="" r:id="rId7" imgW="342900" imgH="203200" progId="Equation.3">
                    <p:embed/>
                    <p:pic>
                      <p:nvPicPr>
                        <p:cNvPr id="0" name="图片 3097"/>
                        <p:cNvPicPr/>
                        <p:nvPr/>
                      </p:nvPicPr>
                      <p:blipFill>
                        <a:blip r:embed="rId8"/>
                        <a:stretch>
                          <a:fillRect/>
                        </a:stretch>
                      </p:blipFill>
                      <p:spPr>
                        <a:xfrm>
                          <a:off x="4272" y="1968"/>
                          <a:ext cx="576" cy="414"/>
                        </a:xfrm>
                        <a:prstGeom prst="rect">
                          <a:avLst/>
                        </a:prstGeom>
                        <a:noFill/>
                        <a:ln w="38100">
                          <a:noFill/>
                          <a:miter/>
                        </a:ln>
                      </p:spPr>
                    </p:pic>
                  </p:oleObj>
                </mc:Fallback>
              </mc:AlternateContent>
            </a:graphicData>
          </a:graphic>
        </p:graphicFrame>
      </p:grpSp>
      <p:sp>
        <p:nvSpPr>
          <p:cNvPr id="4" name="灯片编号占位符 3"/>
          <p:cNvSpPr/>
          <p:nvPr>
            <p:ph type="sldNum" sz="quarter" idx="12"/>
          </p:nvPr>
        </p:nvSpPr>
        <p:spPr/>
        <p:txBody>
          <a:bodyPr/>
          <a:p>
            <a:pPr lvl="0"/>
            <a:fld id="{9A0DB2DC-4C9A-4742-B13C-FB6460FD3503}" type="slidenum">
              <a:rPr lang="en-US" sz="750" dirty="0">
                <a:solidFill>
                  <a:schemeClr val="bg1"/>
                </a:solidFill>
                <a:latin typeface="Georgia" panose="02040502050405020303" charset="0"/>
                <a:cs typeface="Georgia" panose="02040502050405020303" charset="0"/>
              </a:rPr>
            </a:fld>
            <a:endParaRPr lang="en-US" sz="750" dirty="0">
              <a:solidFill>
                <a:schemeClr val="bg1"/>
              </a:solidFill>
              <a:latin typeface="Georgia" panose="02040502050405020303" charset="0"/>
              <a:cs typeface="Georgia" panose="02040502050405020303" charset="0"/>
            </a:endParaRPr>
          </a:p>
        </p:txBody>
      </p:sp>
      <p:sp>
        <p:nvSpPr>
          <p:cNvPr id="5143" name="文本框 5142"/>
          <p:cNvSpPr txBox="1"/>
          <p:nvPr/>
        </p:nvSpPr>
        <p:spPr>
          <a:xfrm>
            <a:off x="4666020" y="3643630"/>
            <a:ext cx="1392555" cy="252730"/>
          </a:xfrm>
          <a:prstGeom prst="rect">
            <a:avLst/>
          </a:prstGeom>
          <a:noFill/>
          <a:ln w="9525">
            <a:noFill/>
          </a:ln>
        </p:spPr>
        <p:txBody>
          <a:bodyPr wrap="none" anchor="ctr">
            <a:spAutoFit/>
          </a:bodyPr>
          <a:p>
            <a:pPr algn="ctr">
              <a:spcBef>
                <a:spcPct val="50000"/>
              </a:spcBef>
            </a:pPr>
            <a:r>
              <a:rPr lang="en-US" altLang="zh-CN" sz="1050">
                <a:solidFill>
                  <a:schemeClr val="bg1"/>
                </a:solidFill>
                <a:latin typeface="Georgia" panose="02040502050405020303" charset="0"/>
                <a:cs typeface="Georgia" panose="02040502050405020303" charset="0"/>
              </a:rPr>
              <a:t>Learning Procedure:</a:t>
            </a:r>
            <a:endParaRPr lang="en-US" altLang="zh-CN" sz="1050">
              <a:solidFill>
                <a:schemeClr val="bg1"/>
              </a:solidFill>
              <a:latin typeface="Georgia" panose="02040502050405020303" charset="0"/>
              <a:cs typeface="Georgia" panose="02040502050405020303" charset="0"/>
            </a:endParaRPr>
          </a:p>
        </p:txBody>
      </p:sp>
      <p:sp>
        <p:nvSpPr>
          <p:cNvPr id="5145" name="文本框 5144"/>
          <p:cNvSpPr txBox="1"/>
          <p:nvPr/>
        </p:nvSpPr>
        <p:spPr>
          <a:xfrm>
            <a:off x="4665980" y="3896043"/>
            <a:ext cx="4067175" cy="1141730"/>
          </a:xfrm>
          <a:prstGeom prst="rect">
            <a:avLst/>
          </a:prstGeom>
          <a:noFill/>
          <a:ln w="9525">
            <a:noFill/>
          </a:ln>
        </p:spPr>
        <p:txBody>
          <a:bodyPr wrap="square" anchor="ctr">
            <a:spAutoFit/>
          </a:bodyPr>
          <a:p>
            <a:pPr>
              <a:spcBef>
                <a:spcPct val="50000"/>
              </a:spcBef>
            </a:pPr>
            <a:r>
              <a:rPr lang="en-US" altLang="zh-CN" sz="1050">
                <a:solidFill>
                  <a:schemeClr val="bg1"/>
                </a:solidFill>
                <a:latin typeface="Georgia" panose="02040502050405020303" charset="0"/>
                <a:cs typeface="Georgia" panose="02040502050405020303" charset="0"/>
              </a:rPr>
              <a:t>Randomly assign weights (between 0-1)</a:t>
            </a:r>
            <a:endParaRPr lang="en-US" altLang="zh-CN" sz="1050">
              <a:solidFill>
                <a:schemeClr val="bg1"/>
              </a:solidFill>
              <a:latin typeface="Georgia" panose="02040502050405020303" charset="0"/>
              <a:cs typeface="Georgia" panose="02040502050405020303" charset="0"/>
            </a:endParaRPr>
          </a:p>
          <a:p>
            <a:pPr>
              <a:spcBef>
                <a:spcPct val="50000"/>
              </a:spcBef>
            </a:pPr>
            <a:r>
              <a:rPr lang="en-US" altLang="zh-CN" sz="1050">
                <a:solidFill>
                  <a:schemeClr val="bg1"/>
                </a:solidFill>
                <a:latin typeface="Georgia" panose="02040502050405020303" charset="0"/>
                <a:cs typeface="Georgia" panose="02040502050405020303" charset="0"/>
              </a:rPr>
              <a:t>Present inputs from training data</a:t>
            </a:r>
            <a:endParaRPr lang="en-US" altLang="zh-CN" sz="1050">
              <a:solidFill>
                <a:schemeClr val="bg1"/>
              </a:solidFill>
              <a:latin typeface="Georgia" panose="02040502050405020303" charset="0"/>
              <a:cs typeface="Georgia" panose="02040502050405020303" charset="0"/>
            </a:endParaRPr>
          </a:p>
          <a:p>
            <a:pPr>
              <a:spcBef>
                <a:spcPct val="50000"/>
              </a:spcBef>
            </a:pPr>
            <a:r>
              <a:rPr lang="en-US" altLang="zh-CN" sz="1050">
                <a:solidFill>
                  <a:schemeClr val="bg1"/>
                </a:solidFill>
                <a:latin typeface="Georgia" panose="02040502050405020303" charset="0"/>
                <a:cs typeface="Georgia" panose="02040502050405020303" charset="0"/>
              </a:rPr>
              <a:t>Get output O, nudge weights to gives results toward our desired output T</a:t>
            </a:r>
            <a:endParaRPr lang="en-US" altLang="zh-CN" sz="1050">
              <a:solidFill>
                <a:schemeClr val="bg1"/>
              </a:solidFill>
              <a:latin typeface="Georgia" panose="02040502050405020303" charset="0"/>
              <a:cs typeface="Georgia" panose="02040502050405020303" charset="0"/>
            </a:endParaRPr>
          </a:p>
          <a:p>
            <a:pPr>
              <a:spcBef>
                <a:spcPct val="50000"/>
              </a:spcBef>
            </a:pPr>
            <a:r>
              <a:rPr lang="en-US" altLang="zh-CN" sz="1050">
                <a:solidFill>
                  <a:schemeClr val="bg1"/>
                </a:solidFill>
                <a:latin typeface="Georgia" panose="02040502050405020303" charset="0"/>
                <a:cs typeface="Georgia" panose="02040502050405020303" charset="0"/>
              </a:rPr>
              <a:t>Repeat; stop when no errors, or enough epochs completed</a:t>
            </a:r>
            <a:endParaRPr lang="en-US" altLang="zh-CN" sz="1050">
              <a:solidFill>
                <a:schemeClr val="bg1"/>
              </a:solidFill>
              <a:latin typeface="Georgia" panose="02040502050405020303" charset="0"/>
              <a:cs typeface="Georgia" panose="02040502050405020303"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3" name="Content Placeholder 2"/>
          <p:cNvSpPr>
            <a:spLocks noGrp="1"/>
          </p:cNvSpPr>
          <p:nvPr>
            <p:ph idx="1"/>
          </p:nvPr>
        </p:nvSpPr>
        <p:spPr>
          <a:xfrm>
            <a:off x="314325" y="152876"/>
            <a:ext cx="6511529" cy="4274344"/>
          </a:xfrm>
        </p:spPr>
        <p:txBody>
          <a:bodyPr vert="horz" wrap="square" lIns="68580" tIns="34290" rIns="68580" bIns="34290" numCol="1" anchor="t" anchorCtr="0" compatLnSpc="1"/>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en-GB" sz="2100" b="0" i="0" u="none" strike="noStrike" kern="0" cap="none" spc="0" normalizeH="0" baseline="0" noProof="0" dirty="0" smtClean="0">
                <a:ln>
                  <a:noFill/>
                </a:ln>
                <a:solidFill>
                  <a:schemeClr val="bg1"/>
                </a:solidFill>
                <a:effectLst/>
                <a:uLnTx/>
                <a:uFillTx/>
                <a:latin typeface="Georgia" panose="02040502050405020303" charset="0"/>
                <a:ea typeface="+mn-ea"/>
                <a:cs typeface="Georgia" panose="02040502050405020303" charset="0"/>
              </a:rPr>
              <a:t>So, 1. </a:t>
            </a:r>
            <a:r>
              <a:rPr kumimoji="0" lang="en-GB" sz="2100" b="1" i="0" u="none" strike="noStrike" kern="0" cap="none" spc="0" normalizeH="0" baseline="0" noProof="0" dirty="0" smtClean="0">
                <a:ln>
                  <a:noFill/>
                </a:ln>
                <a:solidFill>
                  <a:schemeClr val="bg1"/>
                </a:solidFill>
                <a:effectLst/>
                <a:uLnTx/>
                <a:uFillTx/>
                <a:latin typeface="Georgia" panose="02040502050405020303" charset="0"/>
                <a:ea typeface="+mn-ea"/>
                <a:cs typeface="Georgia" panose="02040502050405020303" charset="0"/>
              </a:rPr>
              <a:t>what exactly is deep learning</a:t>
            </a:r>
            <a:r>
              <a:rPr kumimoji="0" lang="en-GB" sz="2100" b="0" i="0" u="none" strike="noStrike" kern="0" cap="none" spc="0" normalizeH="0" baseline="0" noProof="0" dirty="0" smtClean="0">
                <a:ln>
                  <a:noFill/>
                </a:ln>
                <a:solidFill>
                  <a:schemeClr val="bg1"/>
                </a:solidFill>
                <a:effectLst/>
                <a:uLnTx/>
                <a:uFillTx/>
                <a:latin typeface="Georgia" panose="02040502050405020303" charset="0"/>
                <a:ea typeface="+mn-ea"/>
                <a:cs typeface="Georgia" panose="02040502050405020303" charset="0"/>
              </a:rPr>
              <a:t> ? </a:t>
            </a:r>
            <a:endParaRPr kumimoji="0" lang="en-GB" sz="2100" b="0" i="0" u="none" strike="noStrike" kern="0" cap="none" spc="0" normalizeH="0" baseline="0" noProof="0" dirty="0">
              <a:ln>
                <a:noFill/>
              </a:ln>
              <a:solidFill>
                <a:schemeClr val="bg1"/>
              </a:solidFill>
              <a:effectLst/>
              <a:uLnTx/>
              <a:uFillTx/>
              <a:latin typeface="Georgia" panose="02040502050405020303" charset="0"/>
              <a:ea typeface="+mn-ea"/>
              <a:cs typeface="Georgia" panose="02040502050405020303" charset="0"/>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en-GB" sz="2100" b="0" i="0" u="none" strike="noStrike" kern="0" cap="none" spc="0" normalizeH="0" baseline="0" noProof="0" dirty="0" smtClean="0">
                <a:ln>
                  <a:noFill/>
                </a:ln>
                <a:solidFill>
                  <a:schemeClr val="bg1"/>
                </a:solidFill>
                <a:effectLst/>
                <a:uLnTx/>
                <a:uFillTx/>
                <a:latin typeface="Georgia" panose="02040502050405020303" charset="0"/>
                <a:ea typeface="+mn-ea"/>
                <a:cs typeface="Georgia" panose="02040502050405020303" charset="0"/>
              </a:rPr>
              <a:t>And, 2. </a:t>
            </a:r>
            <a:r>
              <a:rPr kumimoji="0" lang="en-GB" sz="2100" b="1" i="0" u="none" strike="noStrike" kern="0" cap="none" spc="0" normalizeH="0" baseline="0" noProof="0" dirty="0" smtClean="0">
                <a:ln>
                  <a:noFill/>
                </a:ln>
                <a:solidFill>
                  <a:schemeClr val="bg1"/>
                </a:solidFill>
                <a:effectLst/>
                <a:uLnTx/>
                <a:uFillTx/>
                <a:latin typeface="Georgia" panose="02040502050405020303" charset="0"/>
                <a:ea typeface="+mn-ea"/>
                <a:cs typeface="Georgia" panose="02040502050405020303" charset="0"/>
              </a:rPr>
              <a:t>why is it generally better </a:t>
            </a:r>
            <a:r>
              <a:rPr kumimoji="0" lang="en-GB" sz="2100" b="0" i="0" u="none" strike="noStrike" kern="0" cap="none" spc="0" normalizeH="0" baseline="0" noProof="0" dirty="0" smtClean="0">
                <a:ln>
                  <a:noFill/>
                </a:ln>
                <a:solidFill>
                  <a:schemeClr val="bg1"/>
                </a:solidFill>
                <a:effectLst/>
                <a:uLnTx/>
                <a:uFillTx/>
                <a:latin typeface="Georgia" panose="02040502050405020303" charset="0"/>
                <a:ea typeface="+mn-ea"/>
                <a:cs typeface="Georgia" panose="02040502050405020303" charset="0"/>
              </a:rPr>
              <a:t>than other methods on image, speech and certain other types of data? </a:t>
            </a:r>
            <a:endParaRPr kumimoji="0" lang="en-GB" sz="2100" b="0" i="0" u="none" strike="noStrike" kern="0" cap="none" spc="0" normalizeH="0" baseline="0" noProof="0" dirty="0" smtClean="0">
              <a:ln>
                <a:noFill/>
              </a:ln>
              <a:solidFill>
                <a:schemeClr val="bg1"/>
              </a:solidFill>
              <a:effectLst/>
              <a:uLnTx/>
              <a:uFillTx/>
              <a:latin typeface="Georgia" panose="02040502050405020303" charset="0"/>
              <a:ea typeface="+mn-ea"/>
              <a:cs typeface="Georgia" panose="02040502050405020303" charset="0"/>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en-GB" sz="2100" b="0" i="0" u="none" strike="noStrike" kern="0" cap="none" spc="0" normalizeH="0" baseline="0" noProof="0" dirty="0">
              <a:ln>
                <a:noFill/>
              </a:ln>
              <a:solidFill>
                <a:schemeClr val="bg1"/>
              </a:solidFill>
              <a:effectLst/>
              <a:uLnTx/>
              <a:uFillTx/>
              <a:latin typeface="Georgia" panose="02040502050405020303" charset="0"/>
              <a:ea typeface="+mn-ea"/>
              <a:cs typeface="Georgia" panose="02040502050405020303" charset="0"/>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en-GB" sz="2100" b="1" i="0" u="none" strike="noStrike" kern="0" cap="none" spc="0" normalizeH="0" baseline="0" noProof="0" dirty="0" smtClean="0">
                <a:ln>
                  <a:noFill/>
                </a:ln>
                <a:solidFill>
                  <a:schemeClr val="bg1"/>
                </a:solidFill>
                <a:effectLst/>
                <a:uLnTx/>
                <a:uFillTx/>
                <a:latin typeface="Georgia" panose="02040502050405020303" charset="0"/>
                <a:ea typeface="+mn-ea"/>
                <a:cs typeface="Georgia" panose="02040502050405020303" charset="0"/>
              </a:rPr>
              <a:t>The short answers</a:t>
            </a:r>
            <a:endParaRPr kumimoji="0" lang="en-GB" sz="2100" b="1" i="0" u="none" strike="noStrike" kern="0" cap="none" spc="0" normalizeH="0" baseline="0" noProof="0" dirty="0" smtClean="0">
              <a:ln>
                <a:noFill/>
              </a:ln>
              <a:solidFill>
                <a:schemeClr val="bg1"/>
              </a:solidFill>
              <a:effectLst/>
              <a:uLnTx/>
              <a:uFillTx/>
              <a:latin typeface="Georgia" panose="02040502050405020303" charset="0"/>
              <a:ea typeface="+mn-ea"/>
              <a:cs typeface="Georgia" panose="02040502050405020303" charset="0"/>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en-GB" b="1" i="0" u="none" strike="noStrike" kern="0" cap="none" spc="0" normalizeH="0" baseline="0" noProof="0" dirty="0">
                <a:ln>
                  <a:noFill/>
                </a:ln>
                <a:solidFill>
                  <a:schemeClr val="bg1"/>
                </a:solidFill>
                <a:effectLst/>
                <a:uLnTx/>
                <a:uFillTx/>
                <a:latin typeface="Georgia" panose="02040502050405020303" charset="0"/>
                <a:ea typeface="+mn-ea"/>
                <a:cs typeface="Georgia" panose="02040502050405020303" charset="0"/>
              </a:rPr>
              <a:t> </a:t>
            </a:r>
            <a:r>
              <a:rPr kumimoji="0" lang="en-GB" b="1" i="0" u="none" strike="noStrike" kern="0" cap="none" spc="0" normalizeH="0" baseline="0" noProof="0" dirty="0" smtClean="0">
                <a:ln>
                  <a:noFill/>
                </a:ln>
                <a:solidFill>
                  <a:schemeClr val="bg1"/>
                </a:solidFill>
                <a:effectLst/>
                <a:uLnTx/>
                <a:uFillTx/>
                <a:latin typeface="Georgia" panose="02040502050405020303" charset="0"/>
                <a:ea typeface="+mn-ea"/>
                <a:cs typeface="Georgia" panose="02040502050405020303" charset="0"/>
              </a:rPr>
              <a:t>  1.   ‘Deep Learning’ means </a:t>
            </a:r>
            <a:r>
              <a:rPr kumimoji="0" lang="en-GB" b="0" i="0" u="none" strike="noStrike" kern="0" cap="none" spc="0" normalizeH="0" baseline="0" noProof="0" dirty="0" smtClean="0">
                <a:ln>
                  <a:noFill/>
                </a:ln>
                <a:solidFill>
                  <a:schemeClr val="bg1"/>
                </a:solidFill>
                <a:effectLst/>
                <a:uLnTx/>
                <a:uFillTx/>
                <a:latin typeface="Georgia" panose="02040502050405020303" charset="0"/>
                <a:ea typeface="+mn-ea"/>
                <a:cs typeface="Georgia" panose="02040502050405020303" charset="0"/>
              </a:rPr>
              <a:t>using a </a:t>
            </a:r>
            <a:r>
              <a:rPr kumimoji="0" lang="en-GB" b="1" i="0" u="none" strike="noStrike" kern="0" cap="none" spc="0" normalizeH="0" baseline="0" noProof="0" dirty="0" smtClean="0">
                <a:ln>
                  <a:noFill/>
                </a:ln>
                <a:solidFill>
                  <a:schemeClr val="bg1"/>
                </a:solidFill>
                <a:effectLst/>
                <a:uLnTx/>
                <a:uFillTx/>
                <a:latin typeface="Georgia" panose="02040502050405020303" charset="0"/>
                <a:ea typeface="+mn-ea"/>
                <a:cs typeface="Georgia" panose="02040502050405020303" charset="0"/>
              </a:rPr>
              <a:t>neural network</a:t>
            </a:r>
            <a:endParaRPr kumimoji="0" lang="en-GB" b="1" i="0" u="none" strike="noStrike" kern="0" cap="none" spc="0" normalizeH="0" baseline="0" noProof="0" dirty="0" smtClean="0">
              <a:ln>
                <a:noFill/>
              </a:ln>
              <a:solidFill>
                <a:schemeClr val="bg1"/>
              </a:solidFill>
              <a:effectLst/>
              <a:uLnTx/>
              <a:uFillTx/>
              <a:latin typeface="Georgia" panose="02040502050405020303" charset="0"/>
              <a:ea typeface="+mn-ea"/>
              <a:cs typeface="Georgia" panose="02040502050405020303" charset="0"/>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en-GB" b="1" i="0" u="none" strike="noStrike" kern="0" cap="none" spc="0" normalizeH="0" baseline="0" noProof="0" dirty="0">
                <a:ln>
                  <a:noFill/>
                </a:ln>
                <a:solidFill>
                  <a:schemeClr val="bg1"/>
                </a:solidFill>
                <a:effectLst/>
                <a:uLnTx/>
                <a:uFillTx/>
                <a:latin typeface="Georgia" panose="02040502050405020303" charset="0"/>
                <a:ea typeface="+mn-ea"/>
                <a:cs typeface="Georgia" panose="02040502050405020303" charset="0"/>
              </a:rPr>
              <a:t> </a:t>
            </a:r>
            <a:r>
              <a:rPr kumimoji="0" lang="en-GB" b="1" i="0" u="none" strike="noStrike" kern="0" cap="none" spc="0" normalizeH="0" baseline="0" noProof="0" dirty="0" smtClean="0">
                <a:ln>
                  <a:noFill/>
                </a:ln>
                <a:solidFill>
                  <a:schemeClr val="bg1"/>
                </a:solidFill>
                <a:effectLst/>
                <a:uLnTx/>
                <a:uFillTx/>
                <a:latin typeface="Georgia" panose="02040502050405020303" charset="0"/>
                <a:ea typeface="+mn-ea"/>
                <a:cs typeface="Georgia" panose="02040502050405020303" charset="0"/>
              </a:rPr>
              <a:t>        </a:t>
            </a:r>
            <a:r>
              <a:rPr kumimoji="0" lang="en-GB" b="0" i="0" u="none" strike="noStrike" kern="0" cap="none" spc="0" normalizeH="0" baseline="0" noProof="0" dirty="0" smtClean="0">
                <a:ln>
                  <a:noFill/>
                </a:ln>
                <a:solidFill>
                  <a:schemeClr val="bg1"/>
                </a:solidFill>
                <a:effectLst/>
                <a:uLnTx/>
                <a:uFillTx/>
                <a:latin typeface="Georgia" panose="02040502050405020303" charset="0"/>
                <a:ea typeface="+mn-ea"/>
                <a:cs typeface="Georgia" panose="02040502050405020303" charset="0"/>
              </a:rPr>
              <a:t>with </a:t>
            </a:r>
            <a:r>
              <a:rPr kumimoji="0" lang="en-GB" b="1" i="0" u="sng" strike="noStrike" kern="0" cap="none" spc="0" normalizeH="0" baseline="0" noProof="0" dirty="0" smtClean="0">
                <a:ln>
                  <a:noFill/>
                </a:ln>
                <a:solidFill>
                  <a:schemeClr val="bg1"/>
                </a:solidFill>
                <a:effectLst/>
                <a:uLnTx/>
                <a:uFillTx/>
                <a:latin typeface="Georgia" panose="02040502050405020303" charset="0"/>
                <a:ea typeface="+mn-ea"/>
                <a:cs typeface="Georgia" panose="02040502050405020303" charset="0"/>
              </a:rPr>
              <a:t>several layers of nodes </a:t>
            </a:r>
            <a:r>
              <a:rPr kumimoji="0" lang="en-GB" b="0" i="0" u="none" strike="noStrike" kern="0" cap="none" spc="0" normalizeH="0" baseline="0" noProof="0" dirty="0" smtClean="0">
                <a:ln>
                  <a:noFill/>
                </a:ln>
                <a:solidFill>
                  <a:schemeClr val="bg1"/>
                </a:solidFill>
                <a:effectLst/>
                <a:uLnTx/>
                <a:uFillTx/>
                <a:latin typeface="Georgia" panose="02040502050405020303" charset="0"/>
                <a:ea typeface="+mn-ea"/>
                <a:cs typeface="Georgia" panose="02040502050405020303" charset="0"/>
              </a:rPr>
              <a:t>between input and output</a:t>
            </a:r>
            <a:r>
              <a:rPr kumimoji="0" lang="en-GB" b="1" i="0" u="none" strike="noStrike" kern="0" cap="none" spc="0" normalizeH="0" baseline="0" noProof="0" dirty="0" smtClean="0">
                <a:ln>
                  <a:noFill/>
                </a:ln>
                <a:solidFill>
                  <a:schemeClr val="bg1"/>
                </a:solidFill>
                <a:effectLst/>
                <a:uLnTx/>
                <a:uFillTx/>
                <a:latin typeface="Georgia" panose="02040502050405020303" charset="0"/>
                <a:ea typeface="+mn-ea"/>
                <a:cs typeface="Georgia" panose="02040502050405020303" charset="0"/>
              </a:rPr>
              <a:t> </a:t>
            </a:r>
            <a:endParaRPr kumimoji="0" lang="en-GB" b="1" i="0" u="none" strike="noStrike" kern="0" cap="none" spc="0" normalizeH="0" baseline="0" noProof="0" dirty="0" smtClean="0">
              <a:ln>
                <a:noFill/>
              </a:ln>
              <a:solidFill>
                <a:schemeClr val="bg1"/>
              </a:solidFill>
              <a:effectLst/>
              <a:uLnTx/>
              <a:uFillTx/>
              <a:latin typeface="Georgia" panose="02040502050405020303" charset="0"/>
              <a:ea typeface="+mn-ea"/>
              <a:cs typeface="Georgia" panose="02040502050405020303" charset="0"/>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en-GB" b="1" i="0" u="none" strike="noStrike" kern="0" cap="none" spc="0" normalizeH="0" baseline="0" noProof="0" dirty="0">
                <a:ln>
                  <a:noFill/>
                </a:ln>
                <a:solidFill>
                  <a:schemeClr val="bg1"/>
                </a:solidFill>
                <a:effectLst/>
                <a:uLnTx/>
                <a:uFillTx/>
                <a:latin typeface="Georgia" panose="02040502050405020303" charset="0"/>
                <a:ea typeface="+mn-ea"/>
                <a:cs typeface="Georgia" panose="02040502050405020303" charset="0"/>
              </a:rPr>
              <a:t> </a:t>
            </a:r>
            <a:r>
              <a:rPr kumimoji="0" lang="en-GB" b="1" i="0" u="none" strike="noStrike" kern="0" cap="none" spc="0" normalizeH="0" baseline="0" noProof="0" dirty="0" smtClean="0">
                <a:ln>
                  <a:noFill/>
                </a:ln>
                <a:solidFill>
                  <a:schemeClr val="bg1"/>
                </a:solidFill>
                <a:effectLst/>
                <a:uLnTx/>
                <a:uFillTx/>
                <a:latin typeface="Georgia" panose="02040502050405020303" charset="0"/>
                <a:ea typeface="+mn-ea"/>
                <a:cs typeface="Georgia" panose="02040502050405020303" charset="0"/>
              </a:rPr>
              <a:t> </a:t>
            </a:r>
            <a:endParaRPr kumimoji="0" lang="en-GB" b="1" i="0" u="none" strike="noStrike" kern="0" cap="none" spc="0" normalizeH="0" baseline="0" noProof="0" dirty="0" smtClean="0">
              <a:ln>
                <a:noFill/>
              </a:ln>
              <a:solidFill>
                <a:schemeClr val="bg1"/>
              </a:solidFill>
              <a:effectLst/>
              <a:uLnTx/>
              <a:uFillTx/>
              <a:latin typeface="Georgia" panose="02040502050405020303" charset="0"/>
              <a:ea typeface="+mn-ea"/>
              <a:cs typeface="Georgia" panose="02040502050405020303" charset="0"/>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en-GB" b="1" i="0" u="none" strike="noStrike" kern="0" cap="none" spc="0" normalizeH="0" baseline="0" noProof="0" dirty="0">
                <a:ln>
                  <a:noFill/>
                </a:ln>
                <a:solidFill>
                  <a:schemeClr val="bg1"/>
                </a:solidFill>
                <a:effectLst/>
                <a:uLnTx/>
                <a:uFillTx/>
                <a:latin typeface="Georgia" panose="02040502050405020303" charset="0"/>
                <a:ea typeface="+mn-ea"/>
                <a:cs typeface="Georgia" panose="02040502050405020303" charset="0"/>
              </a:rPr>
              <a:t> </a:t>
            </a:r>
            <a:r>
              <a:rPr kumimoji="0" lang="en-GB" b="1" i="0" u="none" strike="noStrike" kern="0" cap="none" spc="0" normalizeH="0" baseline="0" noProof="0" dirty="0" smtClean="0">
                <a:ln>
                  <a:noFill/>
                </a:ln>
                <a:solidFill>
                  <a:schemeClr val="bg1"/>
                </a:solidFill>
                <a:effectLst/>
                <a:uLnTx/>
                <a:uFillTx/>
                <a:latin typeface="Georgia" panose="02040502050405020303" charset="0"/>
                <a:ea typeface="+mn-ea"/>
                <a:cs typeface="Georgia" panose="02040502050405020303" charset="0"/>
              </a:rPr>
              <a:t>  2.   the series of layers between input &amp; output do</a:t>
            </a:r>
            <a:endParaRPr kumimoji="0" lang="en-GB" b="1" i="0" u="none" strike="noStrike" kern="0" cap="none" spc="0" normalizeH="0" baseline="0" noProof="0" dirty="0" smtClean="0">
              <a:ln>
                <a:noFill/>
              </a:ln>
              <a:solidFill>
                <a:schemeClr val="bg1"/>
              </a:solidFill>
              <a:effectLst/>
              <a:uLnTx/>
              <a:uFillTx/>
              <a:latin typeface="Georgia" panose="02040502050405020303" charset="0"/>
              <a:ea typeface="+mn-ea"/>
              <a:cs typeface="Georgia" panose="02040502050405020303" charset="0"/>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en-GB" b="1" i="0" u="none" strike="noStrike" kern="0" cap="none" spc="0" normalizeH="0" baseline="0" noProof="0" dirty="0" smtClean="0">
                <a:ln>
                  <a:noFill/>
                </a:ln>
                <a:solidFill>
                  <a:schemeClr val="bg1"/>
                </a:solidFill>
                <a:effectLst/>
                <a:uLnTx/>
                <a:uFillTx/>
                <a:latin typeface="Georgia" panose="02040502050405020303" charset="0"/>
                <a:ea typeface="+mn-ea"/>
                <a:cs typeface="Georgia" panose="02040502050405020303" charset="0"/>
              </a:rPr>
              <a:t> feature identification and processing in a series of stages,  just as our brains seem to.</a:t>
            </a:r>
            <a:endParaRPr kumimoji="0" lang="en-GB" b="1" i="0" u="none" strike="noStrike" kern="0" cap="none" spc="0" normalizeH="0" baseline="0" noProof="0" dirty="0" smtClean="0">
              <a:ln>
                <a:noFill/>
              </a:ln>
              <a:solidFill>
                <a:schemeClr val="bg1"/>
              </a:solidFill>
              <a:effectLst/>
              <a:uLnTx/>
              <a:uFillTx/>
              <a:latin typeface="Georgia" panose="02040502050405020303" charset="0"/>
              <a:ea typeface="+mn-ea"/>
              <a:cs typeface="Georgia" panose="02040502050405020303" charset="0"/>
            </a:endParaRPr>
          </a:p>
        </p:txBody>
      </p:sp>
      <p:sp>
        <p:nvSpPr>
          <p:cNvPr id="2" name="Rectangle 1"/>
          <p:cNvSpPr/>
          <p:nvPr/>
        </p:nvSpPr>
        <p:spPr>
          <a:xfrm>
            <a:off x="314325" y="1995805"/>
            <a:ext cx="6576060" cy="26587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1800" b="0" i="0" u="none" strike="noStrike" kern="1200" cap="none" spc="0" normalizeH="0" baseline="0" noProof="0">
              <a:ln>
                <a:noFill/>
              </a:ln>
              <a:solidFill>
                <a:schemeClr val="bg1"/>
              </a:solidFill>
              <a:effectLst/>
              <a:uLnTx/>
              <a:uFillTx/>
              <a:latin typeface="Georgia" panose="02040502050405020303" charset="0"/>
              <a:ea typeface="+mn-ea"/>
              <a:cs typeface="Georgia" panose="02040502050405020303" charset="0"/>
            </a:endParaRPr>
          </a:p>
        </p:txBody>
      </p:sp>
      <p:pic>
        <p:nvPicPr>
          <p:cNvPr id="14339" name="Picture 3"/>
          <p:cNvPicPr>
            <a:picLocks noChangeAspect="1"/>
          </p:cNvPicPr>
          <p:nvPr/>
        </p:nvPicPr>
        <p:blipFill>
          <a:blip r:embed="rId1"/>
          <a:stretch>
            <a:fillRect/>
          </a:stretch>
        </p:blipFill>
        <p:spPr>
          <a:xfrm>
            <a:off x="5652770" y="1301750"/>
            <a:ext cx="3379470" cy="157353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17409" name="Title 1"/>
          <p:cNvSpPr>
            <a:spLocks noGrp="1"/>
          </p:cNvSpPr>
          <p:nvPr>
            <p:ph type="title"/>
          </p:nvPr>
        </p:nvSpPr>
        <p:spPr>
          <a:xfrm>
            <a:off x="311700" y="238650"/>
            <a:ext cx="8520600" cy="572700"/>
          </a:xfrm>
        </p:spPr>
        <p:txBody>
          <a:bodyPr vert="horz" wrap="square" lIns="68580" tIns="34290" rIns="68580" bIns="34290" anchor="ctr"/>
          <a:p>
            <a:pPr algn="ctr"/>
            <a:r>
              <a:rPr lang="en-US" altLang="zh-CN" dirty="0">
                <a:solidFill>
                  <a:schemeClr val="bg1"/>
                </a:solidFill>
                <a:latin typeface="Georgia" panose="02040502050405020303" charset="0"/>
                <a:cs typeface="Georgia" panose="02040502050405020303" charset="0"/>
              </a:rPr>
              <a:t>A convolutional layer</a:t>
            </a:r>
            <a:endParaRPr lang="en-US" altLang="zh-CN" dirty="0">
              <a:solidFill>
                <a:schemeClr val="bg1"/>
              </a:solidFill>
              <a:latin typeface="Georgia" panose="02040502050405020303" charset="0"/>
              <a:cs typeface="Georgia" panose="02040502050405020303" charset="0"/>
            </a:endParaRPr>
          </a:p>
        </p:txBody>
      </p:sp>
      <p:pic>
        <p:nvPicPr>
          <p:cNvPr id="17410" name="Picture 3"/>
          <p:cNvPicPr>
            <a:picLocks noChangeAspect="1"/>
          </p:cNvPicPr>
          <p:nvPr/>
        </p:nvPicPr>
        <p:blipFill>
          <a:blip r:embed="rId1"/>
          <a:stretch>
            <a:fillRect/>
          </a:stretch>
        </p:blipFill>
        <p:spPr>
          <a:xfrm>
            <a:off x="3200400" y="2343150"/>
            <a:ext cx="2886075" cy="2371725"/>
          </a:xfrm>
          <a:prstGeom prst="rect">
            <a:avLst/>
          </a:prstGeom>
          <a:noFill/>
          <a:ln w="9525">
            <a:noFill/>
          </a:ln>
        </p:spPr>
      </p:pic>
      <p:sp>
        <p:nvSpPr>
          <p:cNvPr id="17411" name="TextBox 4"/>
          <p:cNvSpPr txBox="1"/>
          <p:nvPr/>
        </p:nvSpPr>
        <p:spPr>
          <a:xfrm>
            <a:off x="4457700" y="4114800"/>
            <a:ext cx="560705" cy="252730"/>
          </a:xfrm>
          <a:prstGeom prst="rect">
            <a:avLst/>
          </a:prstGeom>
          <a:solidFill>
            <a:srgbClr val="FFFF00"/>
          </a:solidFill>
          <a:ln w="9525">
            <a:noFill/>
          </a:ln>
        </p:spPr>
        <p:txBody>
          <a:bodyPr wrap="none">
            <a:spAutoFit/>
          </a:bodyPr>
          <a:p>
            <a:pPr>
              <a:buClrTx/>
            </a:pPr>
            <a:r>
              <a:rPr lang="en-US" altLang="zh-CN" sz="1050" dirty="0">
                <a:solidFill>
                  <a:schemeClr val="bg1"/>
                </a:solidFill>
                <a:latin typeface="Georgia" panose="02040502050405020303" charset="0"/>
                <a:cs typeface="Georgia" panose="02040502050405020303" charset="0"/>
              </a:rPr>
              <a:t>A filter</a:t>
            </a:r>
            <a:endParaRPr lang="en-US" altLang="zh-CN" sz="1050" dirty="0">
              <a:solidFill>
                <a:schemeClr val="bg1"/>
              </a:solidFill>
              <a:latin typeface="Georgia" panose="02040502050405020303" charset="0"/>
              <a:cs typeface="Georgia" panose="02040502050405020303" charset="0"/>
            </a:endParaRPr>
          </a:p>
        </p:txBody>
      </p:sp>
      <p:sp>
        <p:nvSpPr>
          <p:cNvPr id="17412" name="TextBox 5"/>
          <p:cNvSpPr txBox="1"/>
          <p:nvPr/>
        </p:nvSpPr>
        <p:spPr>
          <a:xfrm>
            <a:off x="1362710" y="941705"/>
            <a:ext cx="6418580" cy="922020"/>
          </a:xfrm>
          <a:prstGeom prst="rect">
            <a:avLst/>
          </a:prstGeom>
          <a:noFill/>
          <a:ln w="9525">
            <a:noFill/>
          </a:ln>
        </p:spPr>
        <p:txBody>
          <a:bodyPr wrap="none">
            <a:spAutoFit/>
          </a:bodyPr>
          <a:p>
            <a:pPr>
              <a:buClrTx/>
            </a:pPr>
            <a:r>
              <a:rPr lang="en-US" altLang="zh-CN" sz="1800" dirty="0">
                <a:solidFill>
                  <a:schemeClr val="bg1"/>
                </a:solidFill>
                <a:latin typeface="Georgia" panose="02040502050405020303" charset="0"/>
                <a:cs typeface="Georgia" panose="02040502050405020303" charset="0"/>
              </a:rPr>
              <a:t>A CNN is a neural network with some convolutional layers </a:t>
            </a:r>
            <a:endParaRPr lang="en-US" altLang="zh-CN" sz="1800" dirty="0">
              <a:solidFill>
                <a:schemeClr val="bg1"/>
              </a:solidFill>
              <a:latin typeface="Georgia" panose="02040502050405020303" charset="0"/>
              <a:cs typeface="Georgia" panose="02040502050405020303" charset="0"/>
            </a:endParaRPr>
          </a:p>
          <a:p>
            <a:pPr>
              <a:buClrTx/>
            </a:pPr>
            <a:r>
              <a:rPr lang="en-US" altLang="zh-CN" sz="1800" dirty="0">
                <a:solidFill>
                  <a:schemeClr val="bg1"/>
                </a:solidFill>
                <a:latin typeface="Georgia" panose="02040502050405020303" charset="0"/>
                <a:cs typeface="Georgia" panose="02040502050405020303" charset="0"/>
              </a:rPr>
              <a:t>(and some other layers).  A convolutional layer has a number </a:t>
            </a:r>
            <a:endParaRPr lang="en-US" altLang="zh-CN" sz="1800" dirty="0">
              <a:solidFill>
                <a:schemeClr val="bg1"/>
              </a:solidFill>
              <a:latin typeface="Georgia" panose="02040502050405020303" charset="0"/>
              <a:cs typeface="Georgia" panose="02040502050405020303" charset="0"/>
            </a:endParaRPr>
          </a:p>
          <a:p>
            <a:pPr>
              <a:buClrTx/>
            </a:pPr>
            <a:r>
              <a:rPr lang="en-US" altLang="zh-CN" sz="1800" dirty="0">
                <a:solidFill>
                  <a:schemeClr val="bg1"/>
                </a:solidFill>
                <a:latin typeface="Georgia" panose="02040502050405020303" charset="0"/>
                <a:cs typeface="Georgia" panose="02040502050405020303" charset="0"/>
              </a:rPr>
              <a:t>of filters that does convolutional operation. </a:t>
            </a:r>
            <a:endParaRPr lang="en-US" altLang="zh-CN" sz="1800" dirty="0">
              <a:solidFill>
                <a:schemeClr val="bg1"/>
              </a:solidFill>
              <a:latin typeface="Georgia" panose="02040502050405020303" charset="0"/>
              <a:cs typeface="Georgia" panose="02040502050405020303" charset="0"/>
            </a:endParaRPr>
          </a:p>
        </p:txBody>
      </p:sp>
      <p:sp>
        <p:nvSpPr>
          <p:cNvPr id="17413" name="TextBox 6"/>
          <p:cNvSpPr txBox="1"/>
          <p:nvPr/>
        </p:nvSpPr>
        <p:spPr>
          <a:xfrm>
            <a:off x="4000500" y="2571750"/>
            <a:ext cx="1005840" cy="252730"/>
          </a:xfrm>
          <a:prstGeom prst="rect">
            <a:avLst/>
          </a:prstGeom>
          <a:noFill/>
          <a:ln w="9525">
            <a:noFill/>
          </a:ln>
        </p:spPr>
        <p:txBody>
          <a:bodyPr wrap="none">
            <a:spAutoFit/>
          </a:bodyPr>
          <a:p>
            <a:pPr>
              <a:buClrTx/>
            </a:pPr>
            <a:r>
              <a:rPr lang="en-US" altLang="zh-CN" sz="1050" dirty="0">
                <a:solidFill>
                  <a:schemeClr val="bg1"/>
                </a:solidFill>
                <a:latin typeface="Georgia" panose="02040502050405020303" charset="0"/>
                <a:cs typeface="Georgia" panose="02040502050405020303" charset="0"/>
              </a:rPr>
              <a:t>Beak detector</a:t>
            </a:r>
            <a:endParaRPr lang="en-US" altLang="zh-CN" sz="1050" dirty="0">
              <a:solidFill>
                <a:schemeClr val="bg1"/>
              </a:solidFill>
              <a:latin typeface="Georgia" panose="02040502050405020303" charset="0"/>
              <a:cs typeface="Georgia" panose="02040502050405020303" charset="0"/>
            </a:endParaRPr>
          </a:p>
        </p:txBody>
      </p:sp>
      <p:cxnSp>
        <p:nvCxnSpPr>
          <p:cNvPr id="17414" name="Straight Arrow Connector 8"/>
          <p:cNvCxnSpPr/>
          <p:nvPr/>
        </p:nvCxnSpPr>
        <p:spPr>
          <a:xfrm>
            <a:off x="4514850" y="2857500"/>
            <a:ext cx="0" cy="228600"/>
          </a:xfrm>
          <a:prstGeom prst="straightConnector1">
            <a:avLst/>
          </a:prstGeom>
          <a:ln w="25400" cap="flat" cmpd="sng">
            <a:solidFill>
              <a:srgbClr val="FF0000"/>
            </a:solidFill>
            <a:prstDash val="solid"/>
            <a:headEnd type="none" w="med" len="med"/>
            <a:tailEnd type="arrow" w="med" len="med"/>
          </a:ln>
          <a:effectLst>
            <a:outerShdw dist="20000" dir="5400000" rotWithShape="0">
              <a:srgbClr val="808080">
                <a:alpha val="37999"/>
              </a:srgbClr>
            </a:outerShdw>
          </a:effectLst>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15361" name="標題 1"/>
          <p:cNvSpPr>
            <a:spLocks noGrp="1"/>
          </p:cNvSpPr>
          <p:nvPr>
            <p:ph type="title"/>
          </p:nvPr>
        </p:nvSpPr>
        <p:spPr>
          <a:xfrm>
            <a:off x="343853" y="120174"/>
            <a:ext cx="5915025" cy="994172"/>
          </a:xfrm>
        </p:spPr>
        <p:txBody>
          <a:bodyPr vert="horz" wrap="square" lIns="68580" tIns="34290" rIns="68580" bIns="34290" anchor="ctr"/>
          <a:p>
            <a:r>
              <a:rPr lang="en-US" altLang="zh-TW" dirty="0">
                <a:solidFill>
                  <a:schemeClr val="bg1"/>
                </a:solidFill>
                <a:latin typeface="Georgia" panose="02040502050405020303" charset="0"/>
                <a:cs typeface="Georgia" panose="02040502050405020303" charset="0"/>
              </a:rPr>
              <a:t>Consider learning an image:</a:t>
            </a:r>
            <a:endParaRPr lang="en-US" altLang="zh-TW" dirty="0">
              <a:solidFill>
                <a:schemeClr val="bg1"/>
              </a:solidFill>
              <a:latin typeface="Georgia" panose="02040502050405020303" charset="0"/>
              <a:cs typeface="Georgia" panose="02040502050405020303" charset="0"/>
            </a:endParaRPr>
          </a:p>
        </p:txBody>
      </p:sp>
      <p:sp>
        <p:nvSpPr>
          <p:cNvPr id="15362" name="內容版面配置區 2"/>
          <p:cNvSpPr>
            <a:spLocks noGrp="1"/>
          </p:cNvSpPr>
          <p:nvPr>
            <p:ph idx="1"/>
          </p:nvPr>
        </p:nvSpPr>
        <p:spPr>
          <a:xfrm>
            <a:off x="529908" y="1114584"/>
            <a:ext cx="5915025" cy="3263504"/>
          </a:xfrm>
        </p:spPr>
        <p:txBody>
          <a:bodyPr vert="horz" wrap="square" lIns="68580" tIns="34290" rIns="68580" bIns="34290" anchor="t"/>
          <a:p>
            <a:r>
              <a:rPr lang="en-US" altLang="zh-TW" dirty="0">
                <a:solidFill>
                  <a:schemeClr val="bg1"/>
                </a:solidFill>
                <a:latin typeface="Georgia" panose="02040502050405020303" charset="0"/>
                <a:cs typeface="Georgia" panose="02040502050405020303" charset="0"/>
              </a:rPr>
              <a:t>Some patterns are much smaller than the whole image</a:t>
            </a:r>
            <a:endParaRPr lang="en-US" altLang="zh-TW" dirty="0">
              <a:solidFill>
                <a:schemeClr val="bg1"/>
              </a:solidFill>
              <a:latin typeface="Georgia" panose="02040502050405020303" charset="0"/>
              <a:cs typeface="Georgia" panose="02040502050405020303" charset="0"/>
            </a:endParaRPr>
          </a:p>
        </p:txBody>
      </p:sp>
      <p:pic>
        <p:nvPicPr>
          <p:cNvPr id="15363" name="Picture 4" descr="https://upload.wikimedia.org/wikipedia/commons/5/5e/Silverbird_in_Murchison_Falls_National_Park,_Uganda.JPG"/>
          <p:cNvPicPr>
            <a:picLocks noChangeAspect="1"/>
          </p:cNvPicPr>
          <p:nvPr/>
        </p:nvPicPr>
        <p:blipFill>
          <a:blip r:embed="rId1"/>
          <a:stretch>
            <a:fillRect/>
          </a:stretch>
        </p:blipFill>
        <p:spPr>
          <a:xfrm>
            <a:off x="1971675" y="3519488"/>
            <a:ext cx="1864519" cy="1243013"/>
          </a:xfrm>
          <a:prstGeom prst="rect">
            <a:avLst/>
          </a:prstGeom>
          <a:noFill/>
          <a:ln w="9525">
            <a:noFill/>
          </a:ln>
        </p:spPr>
      </p:pic>
      <p:sp>
        <p:nvSpPr>
          <p:cNvPr id="15364"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p:cNvSpPr>
          <p:nvPr/>
        </p:nvSpPr>
        <p:spPr>
          <a:xfrm>
            <a:off x="1259681" y="-108346"/>
            <a:ext cx="228600" cy="228600"/>
          </a:xfrm>
          <a:prstGeom prst="rect">
            <a:avLst/>
          </a:prstGeom>
          <a:noFill/>
          <a:ln w="9525">
            <a:noFill/>
          </a:ln>
        </p:spPr>
        <p:txBody>
          <a:bodyPr/>
          <a:p>
            <a:pPr>
              <a:buClrTx/>
            </a:pPr>
            <a:endParaRPr lang="zh-TW" altLang="en-US" sz="1050" dirty="0">
              <a:solidFill>
                <a:schemeClr val="bg1"/>
              </a:solidFill>
              <a:latin typeface="Georgia" panose="02040502050405020303" charset="0"/>
              <a:cs typeface="Georgia" panose="02040502050405020303" charset="0"/>
            </a:endParaRPr>
          </a:p>
        </p:txBody>
      </p:sp>
      <p:pic>
        <p:nvPicPr>
          <p:cNvPr id="8" name="圖片 15"/>
          <p:cNvPicPr>
            <a:picLocks noChangeAspect="1"/>
          </p:cNvPicPr>
          <p:nvPr/>
        </p:nvPicPr>
        <p:blipFill>
          <a:blip r:embed="rId2"/>
          <a:stretch>
            <a:fillRect/>
          </a:stretch>
        </p:blipFill>
        <p:spPr>
          <a:xfrm>
            <a:off x="4213622" y="3554016"/>
            <a:ext cx="972740" cy="854869"/>
          </a:xfrm>
          <a:prstGeom prst="rect">
            <a:avLst/>
          </a:prstGeom>
          <a:noFill/>
          <a:ln w="57150" cap="flat" cmpd="sng">
            <a:solidFill>
              <a:srgbClr val="FF0000"/>
            </a:solidFill>
            <a:prstDash val="solid"/>
            <a:miter/>
            <a:headEnd type="none" w="med" len="med"/>
            <a:tailEnd type="none" w="med" len="med"/>
          </a:ln>
        </p:spPr>
      </p:pic>
      <p:pic>
        <p:nvPicPr>
          <p:cNvPr id="9" name="圖片 18"/>
          <p:cNvPicPr>
            <a:picLocks noChangeAspect="1"/>
          </p:cNvPicPr>
          <p:nvPr/>
        </p:nvPicPr>
        <p:blipFill>
          <a:blip r:embed="rId3"/>
          <a:stretch>
            <a:fillRect/>
          </a:stretch>
        </p:blipFill>
        <p:spPr>
          <a:xfrm>
            <a:off x="5266135" y="3492104"/>
            <a:ext cx="1613297" cy="959644"/>
          </a:xfrm>
          <a:prstGeom prst="rect">
            <a:avLst/>
          </a:prstGeom>
          <a:noFill/>
          <a:ln w="9525">
            <a:noFill/>
          </a:ln>
        </p:spPr>
      </p:pic>
      <p:sp>
        <p:nvSpPr>
          <p:cNvPr id="11" name="圓角矩形圖說文字 42"/>
          <p:cNvSpPr/>
          <p:nvPr/>
        </p:nvSpPr>
        <p:spPr>
          <a:xfrm>
            <a:off x="5772150" y="4400550"/>
            <a:ext cx="1816894" cy="451247"/>
          </a:xfrm>
          <a:prstGeom prst="wedgeRoundRectCallout">
            <a:avLst>
              <a:gd name="adj1" fmla="val -16286"/>
              <a:gd name="adj2" fmla="val -9219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800">
                <a:solidFill>
                  <a:schemeClr val="bg1"/>
                </a:solidFill>
                <a:latin typeface="Georgia" panose="02040502050405020303" charset="0"/>
                <a:cs typeface="Georgia" panose="02040502050405020303" charset="0"/>
              </a:rPr>
              <a:t>“beak”</a:t>
            </a:r>
            <a:r>
              <a:rPr lang="zh-TW" altLang="en-US" sz="1800">
                <a:solidFill>
                  <a:schemeClr val="bg1"/>
                </a:solidFill>
                <a:latin typeface="Georgia" panose="02040502050405020303" charset="0"/>
                <a:cs typeface="Georgia" panose="02040502050405020303" charset="0"/>
              </a:rPr>
              <a:t> </a:t>
            </a:r>
            <a:r>
              <a:rPr lang="en-US" altLang="zh-TW" sz="1800">
                <a:solidFill>
                  <a:schemeClr val="bg1"/>
                </a:solidFill>
                <a:latin typeface="Georgia" panose="02040502050405020303" charset="0"/>
                <a:cs typeface="Georgia" panose="02040502050405020303" charset="0"/>
              </a:rPr>
              <a:t>detector</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12" name="矩形 43"/>
          <p:cNvSpPr/>
          <p:nvPr/>
        </p:nvSpPr>
        <p:spPr>
          <a:xfrm>
            <a:off x="2247900" y="3554016"/>
            <a:ext cx="304800" cy="2845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cxnSp>
        <p:nvCxnSpPr>
          <p:cNvPr id="13" name="直線單箭頭接點 45"/>
          <p:cNvCxnSpPr>
            <a:stCxn id="12" idx="3"/>
            <a:endCxn id="8" idx="1"/>
          </p:cNvCxnSpPr>
          <p:nvPr/>
        </p:nvCxnSpPr>
        <p:spPr>
          <a:xfrm>
            <a:off x="2552700" y="3695700"/>
            <a:ext cx="1660922" cy="2857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48"/>
          <p:cNvSpPr txBox="1"/>
          <p:nvPr/>
        </p:nvSpPr>
        <p:spPr>
          <a:xfrm>
            <a:off x="1576705" y="2561774"/>
            <a:ext cx="5543550" cy="36830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eaLnBrk="1" hangingPunct="1">
              <a:buClrTx/>
            </a:pPr>
            <a:r>
              <a:rPr lang="en-US" altLang="zh-TW" sz="1800">
                <a:solidFill>
                  <a:schemeClr val="bg1"/>
                </a:solidFill>
                <a:latin typeface="Georgia" panose="02040502050405020303" charset="0"/>
                <a:cs typeface="Georgia" panose="02040502050405020303" charset="0"/>
              </a:rPr>
              <a:t>Can represent a small region with fewer parameters</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4" name="Picture 4" descr="http://all4desktop.com/data_images/original/4244361-bird.jpg"/>
          <p:cNvPicPr>
            <a:picLocks noChangeAspect="1"/>
          </p:cNvPicPr>
          <p:nvPr/>
        </p:nvPicPr>
        <p:blipFill>
          <a:blip r:embed="rId1"/>
          <a:stretch>
            <a:fillRect/>
          </a:stretch>
        </p:blipFill>
        <p:spPr>
          <a:xfrm>
            <a:off x="1832372" y="3357563"/>
            <a:ext cx="1864519" cy="1344216"/>
          </a:xfrm>
          <a:prstGeom prst="rect">
            <a:avLst/>
          </a:prstGeom>
          <a:noFill/>
          <a:ln w="9525">
            <a:noFill/>
          </a:ln>
        </p:spPr>
      </p:pic>
      <p:sp>
        <p:nvSpPr>
          <p:cNvPr id="16386" name="標題 1"/>
          <p:cNvSpPr>
            <a:spLocks noGrp="1"/>
          </p:cNvSpPr>
          <p:nvPr>
            <p:ph type="title"/>
          </p:nvPr>
        </p:nvSpPr>
        <p:spPr>
          <a:xfrm>
            <a:off x="560388" y="232569"/>
            <a:ext cx="6157913" cy="994172"/>
          </a:xfrm>
        </p:spPr>
        <p:txBody>
          <a:bodyPr vert="horz" wrap="square" lIns="68580" tIns="34290" rIns="68580" bIns="34290" anchor="ctr"/>
          <a:p>
            <a:r>
              <a:rPr lang="en-US" altLang="zh-TW" sz="2100" dirty="0">
                <a:solidFill>
                  <a:schemeClr val="bg1"/>
                </a:solidFill>
                <a:latin typeface="Georgia" panose="02040502050405020303" charset="0"/>
                <a:cs typeface="Georgia" panose="02040502050405020303" charset="0"/>
              </a:rPr>
              <a:t>Same pattern appears in different places:</a:t>
            </a:r>
            <a:br>
              <a:rPr lang="en-US" altLang="zh-TW" sz="2100" dirty="0">
                <a:solidFill>
                  <a:schemeClr val="bg1"/>
                </a:solidFill>
                <a:latin typeface="Georgia" panose="02040502050405020303" charset="0"/>
                <a:cs typeface="Georgia" panose="02040502050405020303" charset="0"/>
              </a:rPr>
            </a:br>
            <a:r>
              <a:rPr lang="en-US" altLang="zh-TW" sz="2100" dirty="0">
                <a:solidFill>
                  <a:schemeClr val="bg1"/>
                </a:solidFill>
                <a:latin typeface="Georgia" panose="02040502050405020303" charset="0"/>
                <a:cs typeface="Georgia" panose="02040502050405020303" charset="0"/>
              </a:rPr>
              <a:t>They can be compressed!</a:t>
            </a:r>
            <a:br>
              <a:rPr lang="en-US" altLang="zh-TW" sz="2100" dirty="0">
                <a:solidFill>
                  <a:schemeClr val="bg1"/>
                </a:solidFill>
                <a:latin typeface="Georgia" panose="02040502050405020303" charset="0"/>
                <a:cs typeface="Georgia" panose="02040502050405020303" charset="0"/>
              </a:rPr>
            </a:br>
            <a:r>
              <a:rPr lang="en-US" altLang="zh-TW" sz="2100" dirty="0">
                <a:solidFill>
                  <a:schemeClr val="bg1"/>
                </a:solidFill>
                <a:latin typeface="Georgia" panose="02040502050405020303" charset="0"/>
                <a:cs typeface="Georgia" panose="02040502050405020303" charset="0"/>
              </a:rPr>
              <a:t>What about training a lot of such “small” detectors</a:t>
            </a:r>
            <a:br>
              <a:rPr lang="en-US" altLang="zh-TW" sz="2100" dirty="0">
                <a:solidFill>
                  <a:schemeClr val="bg1"/>
                </a:solidFill>
                <a:latin typeface="Georgia" panose="02040502050405020303" charset="0"/>
                <a:cs typeface="Georgia" panose="02040502050405020303" charset="0"/>
              </a:rPr>
            </a:br>
            <a:r>
              <a:rPr lang="en-US" altLang="zh-TW" sz="2100" dirty="0">
                <a:solidFill>
                  <a:schemeClr val="bg1"/>
                </a:solidFill>
                <a:latin typeface="Georgia" panose="02040502050405020303" charset="0"/>
                <a:cs typeface="Georgia" panose="02040502050405020303" charset="0"/>
              </a:rPr>
              <a:t>and each detector must “move around”.</a:t>
            </a:r>
            <a:endParaRPr lang="en-US" altLang="zh-TW" sz="2100" dirty="0">
              <a:solidFill>
                <a:schemeClr val="bg1"/>
              </a:solidFill>
              <a:latin typeface="Georgia" panose="02040502050405020303" charset="0"/>
              <a:cs typeface="Georgia" panose="02040502050405020303" charset="0"/>
            </a:endParaRPr>
          </a:p>
        </p:txBody>
      </p:sp>
      <p:pic>
        <p:nvPicPr>
          <p:cNvPr id="7" name="Picture 4" descr="https://upload.wikimedia.org/wikipedia/commons/5/5e/Silverbird_in_Murchison_Falls_National_Park,_Uganda.JPG"/>
          <p:cNvPicPr>
            <a:picLocks noChangeAspect="1"/>
          </p:cNvPicPr>
          <p:nvPr/>
        </p:nvPicPr>
        <p:blipFill>
          <a:blip r:embed="rId2"/>
          <a:stretch>
            <a:fillRect/>
          </a:stretch>
        </p:blipFill>
        <p:spPr>
          <a:xfrm>
            <a:off x="1832372" y="1933575"/>
            <a:ext cx="1864519" cy="1243013"/>
          </a:xfrm>
          <a:prstGeom prst="rect">
            <a:avLst/>
          </a:prstGeom>
          <a:noFill/>
          <a:ln w="9525">
            <a:noFill/>
          </a:ln>
        </p:spPr>
      </p:pic>
      <p:sp>
        <p:nvSpPr>
          <p:cNvPr id="16388"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p:cNvSpPr>
          <p:nvPr/>
        </p:nvSpPr>
        <p:spPr>
          <a:xfrm>
            <a:off x="1259681" y="-108346"/>
            <a:ext cx="228600" cy="228600"/>
          </a:xfrm>
          <a:prstGeom prst="rect">
            <a:avLst/>
          </a:prstGeom>
          <a:noFill/>
          <a:ln w="9525">
            <a:noFill/>
          </a:ln>
        </p:spPr>
        <p:txBody>
          <a:bodyPr/>
          <a:p>
            <a:pPr>
              <a:buClrTx/>
            </a:pPr>
            <a:endParaRPr lang="zh-TW" altLang="en-US" sz="1050" dirty="0">
              <a:solidFill>
                <a:schemeClr val="bg1"/>
              </a:solidFill>
              <a:latin typeface="Georgia" panose="02040502050405020303" charset="0"/>
              <a:cs typeface="Georgia" panose="02040502050405020303" charset="0"/>
            </a:endParaRPr>
          </a:p>
        </p:txBody>
      </p:sp>
      <p:pic>
        <p:nvPicPr>
          <p:cNvPr id="9" name="圖片 8"/>
          <p:cNvPicPr>
            <a:picLocks noChangeAspect="1"/>
          </p:cNvPicPr>
          <p:nvPr/>
        </p:nvPicPr>
        <p:blipFill>
          <a:blip r:embed="rId3"/>
          <a:stretch>
            <a:fillRect/>
          </a:stretch>
        </p:blipFill>
        <p:spPr>
          <a:xfrm>
            <a:off x="3952875" y="2151460"/>
            <a:ext cx="1613297" cy="959644"/>
          </a:xfrm>
          <a:prstGeom prst="rect">
            <a:avLst/>
          </a:prstGeom>
          <a:noFill/>
          <a:ln w="9525">
            <a:noFill/>
          </a:ln>
        </p:spPr>
      </p:pic>
      <p:sp>
        <p:nvSpPr>
          <p:cNvPr id="10" name="雲朵形圖說文字 9"/>
          <p:cNvSpPr/>
          <p:nvPr/>
        </p:nvSpPr>
        <p:spPr>
          <a:xfrm>
            <a:off x="5734924" y="2112010"/>
            <a:ext cx="2477691" cy="714375"/>
          </a:xfrm>
          <a:prstGeom prst="cloudCallout">
            <a:avLst>
              <a:gd name="adj1" fmla="val -48303"/>
              <a:gd name="adj2" fmla="val 5589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800">
                <a:solidFill>
                  <a:schemeClr val="bg1"/>
                </a:solidFill>
                <a:latin typeface="Georgia" panose="02040502050405020303" charset="0"/>
                <a:cs typeface="Georgia" panose="02040502050405020303" charset="0"/>
              </a:rPr>
              <a:t>“upper-left beak”</a:t>
            </a:r>
            <a:r>
              <a:rPr lang="zh-TW" altLang="en-US" sz="1800">
                <a:solidFill>
                  <a:schemeClr val="bg1"/>
                </a:solidFill>
                <a:latin typeface="Georgia" panose="02040502050405020303" charset="0"/>
                <a:cs typeface="Georgia" panose="02040502050405020303" charset="0"/>
              </a:rPr>
              <a:t> </a:t>
            </a:r>
            <a:r>
              <a:rPr lang="en-US" altLang="zh-TW" sz="1800">
                <a:solidFill>
                  <a:schemeClr val="bg1"/>
                </a:solidFill>
                <a:latin typeface="Georgia" panose="02040502050405020303" charset="0"/>
                <a:cs typeface="Georgia" panose="02040502050405020303" charset="0"/>
              </a:rPr>
              <a:t>detector</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11" name="矩形 11"/>
          <p:cNvSpPr/>
          <p:nvPr/>
        </p:nvSpPr>
        <p:spPr>
          <a:xfrm>
            <a:off x="2109788" y="1971675"/>
            <a:ext cx="304800" cy="2845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12" name="矩形 12"/>
          <p:cNvSpPr/>
          <p:nvPr/>
        </p:nvSpPr>
        <p:spPr>
          <a:xfrm>
            <a:off x="2495550" y="3745706"/>
            <a:ext cx="304800" cy="2845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pic>
        <p:nvPicPr>
          <p:cNvPr id="13" name="圖片 4"/>
          <p:cNvPicPr>
            <a:picLocks noChangeAspect="1"/>
          </p:cNvPicPr>
          <p:nvPr/>
        </p:nvPicPr>
        <p:blipFill>
          <a:blip r:embed="rId4"/>
          <a:stretch>
            <a:fillRect/>
          </a:stretch>
        </p:blipFill>
        <p:spPr>
          <a:xfrm>
            <a:off x="3898106" y="3489722"/>
            <a:ext cx="1721644" cy="1193006"/>
          </a:xfrm>
          <a:prstGeom prst="rect">
            <a:avLst/>
          </a:prstGeom>
          <a:noFill/>
          <a:ln w="9525">
            <a:noFill/>
          </a:ln>
        </p:spPr>
      </p:pic>
      <p:sp>
        <p:nvSpPr>
          <p:cNvPr id="14" name="雲朵形圖說文字 30"/>
          <p:cNvSpPr/>
          <p:nvPr/>
        </p:nvSpPr>
        <p:spPr>
          <a:xfrm>
            <a:off x="5734975" y="3831750"/>
            <a:ext cx="2477747" cy="713780"/>
          </a:xfrm>
          <a:prstGeom prst="cloudCallout">
            <a:avLst>
              <a:gd name="adj1" fmla="val -40531"/>
              <a:gd name="adj2" fmla="val -60650"/>
            </a:avLst>
          </a:prstGeom>
        </p:spPr>
        <p:style>
          <a:lnRef idx="0">
            <a:schemeClr val="accent2"/>
          </a:lnRef>
          <a:fillRef idx="3">
            <a:schemeClr val="accent2"/>
          </a:fillRef>
          <a:effectRef idx="3">
            <a:schemeClr val="accent2"/>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800">
                <a:solidFill>
                  <a:schemeClr val="bg1"/>
                </a:solidFill>
                <a:latin typeface="Georgia" panose="02040502050405020303" charset="0"/>
                <a:cs typeface="Georgia" panose="02040502050405020303" charset="0"/>
              </a:rPr>
              <a:t>“middle beak”</a:t>
            </a:r>
            <a:r>
              <a:rPr lang="zh-TW" altLang="en-US" sz="1800">
                <a:solidFill>
                  <a:schemeClr val="bg1"/>
                </a:solidFill>
                <a:latin typeface="Georgia" panose="02040502050405020303" charset="0"/>
                <a:cs typeface="Georgia" panose="02040502050405020303" charset="0"/>
              </a:rPr>
              <a:t> </a:t>
            </a:r>
            <a:r>
              <a:rPr lang="en-US" altLang="zh-TW" sz="1800">
                <a:solidFill>
                  <a:schemeClr val="bg1"/>
                </a:solidFill>
                <a:latin typeface="Georgia" panose="02040502050405020303" charset="0"/>
                <a:cs typeface="Georgia" panose="02040502050405020303" charset="0"/>
              </a:rPr>
              <a:t>detector</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15" name="矩形 5"/>
          <p:cNvSpPr/>
          <p:nvPr/>
        </p:nvSpPr>
        <p:spPr>
          <a:xfrm>
            <a:off x="4629150" y="3028950"/>
            <a:ext cx="2743200" cy="922020"/>
          </a:xfrm>
          <a:prstGeom prst="rect">
            <a:avLst/>
          </a:prstGeom>
          <a:noFill/>
          <a:ln w="9525">
            <a:noFill/>
          </a:ln>
        </p:spPr>
        <p:txBody>
          <a:bodyPr>
            <a:spAutoFit/>
          </a:bodyPr>
          <a:p>
            <a:pPr>
              <a:buClrTx/>
            </a:pPr>
            <a:r>
              <a:rPr lang="en-US" altLang="zh-TW" sz="1800" dirty="0">
                <a:solidFill>
                  <a:schemeClr val="bg1"/>
                </a:solidFill>
                <a:latin typeface="Georgia" panose="02040502050405020303" charset="0"/>
                <a:cs typeface="Georgia" panose="02040502050405020303" charset="0"/>
              </a:rPr>
              <a:t>They can be compressed</a:t>
            </a:r>
            <a:endParaRPr lang="en-US" altLang="zh-TW" sz="1800" dirty="0">
              <a:solidFill>
                <a:schemeClr val="bg1"/>
              </a:solidFill>
              <a:latin typeface="Georgia" panose="02040502050405020303" charset="0"/>
              <a:cs typeface="Georgia" panose="02040502050405020303" charset="0"/>
            </a:endParaRPr>
          </a:p>
          <a:p>
            <a:pPr>
              <a:buClrTx/>
            </a:pPr>
            <a:r>
              <a:rPr lang="en-US" altLang="zh-TW" sz="1800" dirty="0">
                <a:solidFill>
                  <a:schemeClr val="bg1"/>
                </a:solidFill>
                <a:latin typeface="Georgia" panose="02040502050405020303" charset="0"/>
                <a:cs typeface="Georgia" panose="02040502050405020303" charset="0"/>
              </a:rPr>
              <a:t> to the same parameters.</a:t>
            </a:r>
            <a:endParaRPr lang="en-US" altLang="zh-TW" sz="1800" dirty="0">
              <a:solidFill>
                <a:schemeClr val="bg1"/>
              </a:solidFill>
              <a:latin typeface="Georgia" panose="02040502050405020303" charset="0"/>
              <a:cs typeface="Georgia" panose="02040502050405020303" charset="0"/>
            </a:endParaRPr>
          </a:p>
        </p:txBody>
      </p:sp>
      <p:cxnSp>
        <p:nvCxnSpPr>
          <p:cNvPr id="17" name="直線單箭頭接點 7"/>
          <p:cNvCxnSpPr/>
          <p:nvPr/>
        </p:nvCxnSpPr>
        <p:spPr>
          <a:xfrm>
            <a:off x="4476750" y="2826544"/>
            <a:ext cx="0" cy="1004888"/>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bldLvl="0" animBg="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92075" y="-57546"/>
            <a:ext cx="6172200" cy="857250"/>
          </a:xfrm>
        </p:spPr>
        <p:txBody>
          <a:bodyPr/>
          <a:lstStyle/>
          <a:p>
            <a:pPr algn="l" eaLnBrk="1" hangingPunct="1"/>
            <a:r>
              <a:rPr lang="en-US" altLang="en-US" sz="3600">
                <a:solidFill>
                  <a:schemeClr val="bg1"/>
                </a:solidFill>
                <a:latin typeface="Georgia" panose="02040502050405020303" charset="0"/>
                <a:cs typeface="Georgia" panose="02040502050405020303" charset="0"/>
              </a:rPr>
              <a:t>Contact Information</a:t>
            </a:r>
            <a:endParaRPr lang="en-US" altLang="en-US" sz="3600">
              <a:solidFill>
                <a:schemeClr val="bg1"/>
              </a:solidFill>
              <a:latin typeface="Georgia" panose="02040502050405020303" charset="0"/>
              <a:cs typeface="Georgia" panose="02040502050405020303" charset="0"/>
            </a:endParaRPr>
          </a:p>
        </p:txBody>
      </p:sp>
      <p:sp>
        <p:nvSpPr>
          <p:cNvPr id="7" name="Rectangle 3"/>
          <p:cNvSpPr txBox="1">
            <a:spLocks noChangeArrowheads="1"/>
          </p:cNvSpPr>
          <p:nvPr/>
        </p:nvSpPr>
        <p:spPr>
          <a:xfrm>
            <a:off x="319884" y="911627"/>
            <a:ext cx="6400800" cy="3645024"/>
          </a:xfrm>
          <a:prstGeom prst="rect">
            <a:avLst/>
          </a:prstGeom>
        </p:spPr>
        <p:txBody>
          <a:bodyPr vert="horz" lIns="68580" tIns="34290" rIns="68580" bIns="3429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100" b="1">
                <a:solidFill>
                  <a:schemeClr val="bg1"/>
                </a:solidFill>
                <a:latin typeface="Georgia" panose="02040502050405020303" charset="0"/>
                <a:cs typeface="Georgia" panose="02040502050405020303" charset="0"/>
              </a:rPr>
              <a:t>Instructor</a:t>
            </a:r>
            <a:r>
              <a:rPr lang="en-US" altLang="en-US" sz="2100">
                <a:solidFill>
                  <a:schemeClr val="bg1"/>
                </a:solidFill>
                <a:latin typeface="Georgia" panose="02040502050405020303" charset="0"/>
                <a:cs typeface="Georgia" panose="02040502050405020303" charset="0"/>
              </a:rPr>
              <a:t>: 		Qi Hao</a:t>
            </a:r>
            <a:endParaRPr lang="en-US" altLang="en-US" sz="2100">
              <a:solidFill>
                <a:schemeClr val="bg1"/>
              </a:solidFill>
              <a:latin typeface="Georgia" panose="02040502050405020303" charset="0"/>
              <a:cs typeface="Georgia" panose="02040502050405020303" charset="0"/>
            </a:endParaRPr>
          </a:p>
          <a:p>
            <a:r>
              <a:rPr lang="en-US" altLang="en-US" sz="2100" b="1">
                <a:solidFill>
                  <a:schemeClr val="bg1"/>
                </a:solidFill>
                <a:latin typeface="Georgia" panose="02040502050405020303" charset="0"/>
                <a:cs typeface="Georgia" panose="02040502050405020303" charset="0"/>
              </a:rPr>
              <a:t>E-mail</a:t>
            </a:r>
            <a:r>
              <a:rPr lang="en-US" altLang="en-US" sz="2100">
                <a:solidFill>
                  <a:schemeClr val="bg1"/>
                </a:solidFill>
                <a:latin typeface="Georgia" panose="02040502050405020303" charset="0"/>
                <a:cs typeface="Georgia" panose="02040502050405020303" charset="0"/>
              </a:rPr>
              <a:t>: 		hao.q@sustc.edu.cn </a:t>
            </a:r>
            <a:endParaRPr lang="en-US" altLang="en-US" sz="2100">
              <a:solidFill>
                <a:schemeClr val="bg1"/>
              </a:solidFill>
              <a:latin typeface="Georgia" panose="02040502050405020303" charset="0"/>
              <a:cs typeface="Georgia" panose="02040502050405020303" charset="0"/>
            </a:endParaRPr>
          </a:p>
          <a:p>
            <a:r>
              <a:rPr lang="en-US" altLang="en-US" sz="2100" b="1">
                <a:solidFill>
                  <a:schemeClr val="bg1"/>
                </a:solidFill>
                <a:latin typeface="Georgia" panose="02040502050405020303" charset="0"/>
                <a:cs typeface="Georgia" panose="02040502050405020303" charset="0"/>
              </a:rPr>
              <a:t>Office</a:t>
            </a:r>
            <a:r>
              <a:rPr lang="en-US" altLang="en-US" sz="2100">
                <a:solidFill>
                  <a:schemeClr val="bg1"/>
                </a:solidFill>
                <a:latin typeface="Georgia" panose="02040502050405020303" charset="0"/>
                <a:cs typeface="Georgia" panose="02040502050405020303" charset="0"/>
              </a:rPr>
              <a:t>: 		Nanshan iPark A7 Room 906 </a:t>
            </a:r>
            <a:endParaRPr lang="en-US" altLang="en-US" sz="2100">
              <a:solidFill>
                <a:schemeClr val="bg1"/>
              </a:solidFill>
              <a:latin typeface="Georgia" panose="02040502050405020303" charset="0"/>
              <a:cs typeface="Georgia" panose="02040502050405020303" charset="0"/>
            </a:endParaRPr>
          </a:p>
          <a:p>
            <a:r>
              <a:rPr lang="en-US" altLang="en-US" sz="2100" b="1">
                <a:solidFill>
                  <a:schemeClr val="bg1"/>
                </a:solidFill>
                <a:latin typeface="Georgia" panose="02040502050405020303" charset="0"/>
                <a:cs typeface="Georgia" panose="02040502050405020303" charset="0"/>
              </a:rPr>
              <a:t>Office Hours</a:t>
            </a:r>
            <a:r>
              <a:rPr lang="en-US" altLang="en-US" sz="2100">
                <a:solidFill>
                  <a:schemeClr val="bg1"/>
                </a:solidFill>
                <a:latin typeface="Georgia" panose="02040502050405020303" charset="0"/>
                <a:cs typeface="Georgia" panose="02040502050405020303" charset="0"/>
              </a:rPr>
              <a:t>: 	M 2:00-4:00pm</a:t>
            </a:r>
            <a:endParaRPr lang="en-US" altLang="en-US" sz="2100">
              <a:solidFill>
                <a:schemeClr val="bg1"/>
              </a:solidFill>
              <a:latin typeface="Georgia" panose="02040502050405020303" charset="0"/>
              <a:cs typeface="Georgia" panose="02040502050405020303" charset="0"/>
            </a:endParaRPr>
          </a:p>
          <a:p>
            <a:r>
              <a:rPr lang="en-US" altLang="en-US" sz="1800">
                <a:solidFill>
                  <a:schemeClr val="bg1"/>
                </a:solidFill>
                <a:latin typeface="Georgia" panose="02040502050405020303" charset="0"/>
                <a:cs typeface="Georgia" panose="02040502050405020303" charset="0"/>
              </a:rPr>
              <a:t>Available other times by appointment or the open door policy</a:t>
            </a:r>
            <a:endParaRPr lang="en-US" altLang="en-US" sz="1800">
              <a:solidFill>
                <a:schemeClr val="bg1"/>
              </a:solidFill>
              <a:latin typeface="Georgia" panose="02040502050405020303" charset="0"/>
              <a:cs typeface="Georgia" panose="02040502050405020303" charset="0"/>
            </a:endParaRPr>
          </a:p>
          <a:p>
            <a:r>
              <a:rPr lang="en-US" altLang="en-US" sz="2100" b="1">
                <a:solidFill>
                  <a:schemeClr val="bg1"/>
                </a:solidFill>
                <a:latin typeface="Georgia" panose="02040502050405020303" charset="0"/>
                <a:cs typeface="Georgia" panose="02040502050405020303" charset="0"/>
              </a:rPr>
              <a:t>Office Phone</a:t>
            </a:r>
            <a:r>
              <a:rPr lang="en-US" altLang="en-US" sz="2100">
                <a:solidFill>
                  <a:schemeClr val="bg1"/>
                </a:solidFill>
                <a:latin typeface="Georgia" panose="02040502050405020303" charset="0"/>
                <a:cs typeface="Georgia" panose="02040502050405020303" charset="0"/>
              </a:rPr>
              <a:t>: 	(0755) 8801-8537</a:t>
            </a:r>
            <a:endParaRPr lang="en-US" altLang="en-US" sz="2100">
              <a:solidFill>
                <a:schemeClr val="bg1"/>
              </a:solidFill>
              <a:latin typeface="Georgia" panose="02040502050405020303" charset="0"/>
              <a:cs typeface="Georgia" panose="02040502050405020303" charset="0"/>
            </a:endParaRPr>
          </a:p>
          <a:p>
            <a:endParaRPr lang="en-US" altLang="en-US" sz="2100">
              <a:solidFill>
                <a:schemeClr val="bg1"/>
              </a:solidFill>
              <a:latin typeface="Georgia" panose="02040502050405020303" charset="0"/>
              <a:cs typeface="Georgia" panose="02040502050405020303" charset="0"/>
            </a:endParaRPr>
          </a:p>
          <a:p>
            <a:r>
              <a:rPr lang="en-US" altLang="en-US" sz="2100" b="1">
                <a:solidFill>
                  <a:schemeClr val="bg1"/>
                </a:solidFill>
                <a:latin typeface="Georgia" panose="02040502050405020303" charset="0"/>
                <a:cs typeface="Georgia" panose="02040502050405020303" charset="0"/>
              </a:rPr>
              <a:t>QQ</a:t>
            </a:r>
            <a:r>
              <a:rPr lang="en-US" altLang="en-US" sz="2100">
                <a:solidFill>
                  <a:schemeClr val="bg1"/>
                </a:solidFill>
                <a:latin typeface="Georgia" panose="02040502050405020303" charset="0"/>
                <a:cs typeface="Georgia" panose="02040502050405020303" charset="0"/>
              </a:rPr>
              <a:t>: 			463715202   </a:t>
            </a:r>
            <a:r>
              <a:rPr lang="zh-CN" altLang="en-US" sz="2100">
                <a:solidFill>
                  <a:schemeClr val="bg1"/>
                </a:solidFill>
                <a:latin typeface="Georgia" panose="02040502050405020303" charset="0"/>
                <a:cs typeface="Georgia" panose="02040502050405020303" charset="0"/>
              </a:rPr>
              <a:t>机器学习</a:t>
            </a:r>
            <a:r>
              <a:rPr lang="en-US" altLang="zh-CN" sz="2100">
                <a:solidFill>
                  <a:schemeClr val="bg1"/>
                </a:solidFill>
                <a:latin typeface="Georgia" panose="02040502050405020303" charset="0"/>
                <a:cs typeface="Georgia" panose="02040502050405020303" charset="0"/>
              </a:rPr>
              <a:t>2018</a:t>
            </a:r>
            <a:endParaRPr lang="en-US" altLang="zh-CN" sz="2100">
              <a:solidFill>
                <a:schemeClr val="bg1"/>
              </a:solidFill>
              <a:latin typeface="Georgia" panose="02040502050405020303" charset="0"/>
              <a:cs typeface="Georgia" panose="02040502050405020303" charset="0"/>
            </a:endParaRPr>
          </a:p>
          <a:p>
            <a:r>
              <a:rPr lang="en-US" altLang="en-US" sz="2100" b="1">
                <a:solidFill>
                  <a:schemeClr val="bg1"/>
                </a:solidFill>
                <a:latin typeface="Georgia" panose="02040502050405020303" charset="0"/>
                <a:cs typeface="Georgia" panose="02040502050405020303" charset="0"/>
              </a:rPr>
              <a:t>Web</a:t>
            </a:r>
            <a:r>
              <a:rPr lang="en-US" altLang="en-US" sz="2100">
                <a:solidFill>
                  <a:schemeClr val="bg1"/>
                </a:solidFill>
                <a:latin typeface="Georgia" panose="02040502050405020303" charset="0"/>
                <a:cs typeface="Georgia" panose="02040502050405020303" charset="0"/>
              </a:rPr>
              <a:t>: 			</a:t>
            </a:r>
            <a:r>
              <a:rPr lang="en-US" altLang="en-US" sz="2100" i="1">
                <a:solidFill>
                  <a:schemeClr val="bg1"/>
                </a:solidFill>
                <a:latin typeface="Georgia" panose="02040502050405020303" charset="0"/>
                <a:cs typeface="Georgia" panose="02040502050405020303" charset="0"/>
              </a:rPr>
              <a:t>http://hqlab.sustc.science/teaching/</a:t>
            </a:r>
            <a:endParaRPr lang="en-US" altLang="en-US" sz="2100" i="1">
              <a:solidFill>
                <a:schemeClr val="bg1"/>
              </a:solidFill>
              <a:latin typeface="Georgia" panose="02040502050405020303" charset="0"/>
              <a:cs typeface="Georgia" panose="02040502050405020303" charset="0"/>
            </a:endParaRPr>
          </a:p>
          <a:p>
            <a:endParaRPr lang="en-US" altLang="en-US" sz="2100" i="1" dirty="0">
              <a:solidFill>
                <a:schemeClr val="bg1"/>
              </a:solidFill>
              <a:latin typeface="Georgia" panose="02040502050405020303" charset="0"/>
              <a:cs typeface="Georgia" panose="02040502050405020303"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18433" name="標題 1"/>
          <p:cNvSpPr>
            <a:spLocks noGrp="1"/>
          </p:cNvSpPr>
          <p:nvPr>
            <p:ph type="title"/>
          </p:nvPr>
        </p:nvSpPr>
        <p:spPr>
          <a:xfrm>
            <a:off x="388938" y="273844"/>
            <a:ext cx="5915025" cy="994172"/>
          </a:xfrm>
        </p:spPr>
        <p:txBody>
          <a:bodyPr vert="horz" wrap="square" lIns="68580" tIns="34290" rIns="68580" bIns="34290" anchor="ctr"/>
          <a:p>
            <a:r>
              <a:rPr lang="en-US" altLang="zh-TW" dirty="0">
                <a:solidFill>
                  <a:schemeClr val="bg1"/>
                </a:solidFill>
                <a:latin typeface="Georgia" panose="02040502050405020303" charset="0"/>
                <a:cs typeface="Georgia" panose="02040502050405020303" charset="0"/>
              </a:rPr>
              <a:t>Convolution</a:t>
            </a:r>
            <a:endParaRPr lang="en-US" altLang="zh-TW" dirty="0">
              <a:solidFill>
                <a:schemeClr val="bg1"/>
              </a:solidFill>
              <a:latin typeface="Georgia" panose="02040502050405020303" charset="0"/>
              <a:cs typeface="Georgia" panose="02040502050405020303" charset="0"/>
            </a:endParaRPr>
          </a:p>
        </p:txBody>
      </p:sp>
      <p:graphicFrame>
        <p:nvGraphicFramePr>
          <p:cNvPr id="18434" name="内容占位符 18433"/>
          <p:cNvGraphicFramePr/>
          <p:nvPr>
            <p:ph idx="1"/>
          </p:nvPr>
        </p:nvGraphicFramePr>
        <p:xfrm>
          <a:off x="1882379" y="1799035"/>
          <a:ext cx="2154555" cy="2057400"/>
        </p:xfrm>
        <a:graphic>
          <a:graphicData uri="http://schemas.openxmlformats.org/drawingml/2006/table">
            <a:tbl>
              <a:tblPr/>
              <a:tblGrid>
                <a:gridCol w="359410"/>
                <a:gridCol w="358775"/>
                <a:gridCol w="359410"/>
                <a:gridCol w="359410"/>
                <a:gridCol w="358140"/>
                <a:gridCol w="359410"/>
              </a:tblGrid>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bl>
          </a:graphicData>
        </a:graphic>
      </p:graphicFrame>
      <p:sp>
        <p:nvSpPr>
          <p:cNvPr id="6" name="文字方塊 4"/>
          <p:cNvSpPr txBox="1"/>
          <p:nvPr/>
        </p:nvSpPr>
        <p:spPr>
          <a:xfrm>
            <a:off x="2080022" y="4042172"/>
            <a:ext cx="1759744" cy="368300"/>
          </a:xfrm>
          <a:prstGeom prst="rect">
            <a:avLst/>
          </a:prstGeom>
          <a:noFill/>
          <a:ln w="9525">
            <a:noFill/>
          </a:ln>
        </p:spPr>
        <p:txBody>
          <a:bodyPr>
            <a:spAutoFit/>
          </a:bodyPr>
          <a:p>
            <a:pPr algn="ctr">
              <a:buClrTx/>
            </a:pPr>
            <a:r>
              <a:rPr lang="en-US" altLang="zh-TW" sz="1800" dirty="0">
                <a:solidFill>
                  <a:schemeClr val="bg1"/>
                </a:solidFill>
                <a:latin typeface="Georgia" panose="02040502050405020303" charset="0"/>
                <a:cs typeface="Georgia" panose="02040502050405020303" charset="0"/>
              </a:rPr>
              <a:t>6 x 6 image</a:t>
            </a:r>
            <a:endParaRPr lang="en-US" altLang="zh-TW" sz="1800" dirty="0">
              <a:solidFill>
                <a:schemeClr val="bg1"/>
              </a:solidFill>
              <a:latin typeface="Georgia" panose="02040502050405020303" charset="0"/>
              <a:cs typeface="Georgia" panose="02040502050405020303" charset="0"/>
            </a:endParaRPr>
          </a:p>
        </p:txBody>
      </p:sp>
      <p:graphicFrame>
        <p:nvGraphicFramePr>
          <p:cNvPr id="18486" name="表格 18485"/>
          <p:cNvGraphicFramePr/>
          <p:nvPr/>
        </p:nvGraphicFramePr>
        <p:xfrm>
          <a:off x="5087541" y="1551385"/>
          <a:ext cx="1216660" cy="1028700"/>
        </p:xfrm>
        <a:graphic>
          <a:graphicData uri="http://schemas.openxmlformats.org/drawingml/2006/table">
            <a:tbl>
              <a:tblPr/>
              <a:tblGrid>
                <a:gridCol w="406400"/>
                <a:gridCol w="404495"/>
                <a:gridCol w="405765"/>
              </a:tblGrid>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bl>
          </a:graphicData>
        </a:graphic>
      </p:graphicFrame>
      <p:sp>
        <p:nvSpPr>
          <p:cNvPr id="8" name="文字方塊 6"/>
          <p:cNvSpPr txBox="1"/>
          <p:nvPr/>
        </p:nvSpPr>
        <p:spPr>
          <a:xfrm>
            <a:off x="6236494" y="1815704"/>
            <a:ext cx="1085850" cy="368300"/>
          </a:xfrm>
          <a:prstGeom prst="rect">
            <a:avLst/>
          </a:prstGeom>
          <a:noFill/>
          <a:ln w="9525">
            <a:noFill/>
          </a:ln>
        </p:spPr>
        <p:txBody>
          <a:bodyPr>
            <a:spAutoFit/>
          </a:bodyPr>
          <a:p>
            <a:pPr algn="ctr">
              <a:buClrTx/>
            </a:pPr>
            <a:r>
              <a:rPr lang="en-US" altLang="zh-TW" sz="1800" dirty="0">
                <a:solidFill>
                  <a:schemeClr val="bg1"/>
                </a:solidFill>
                <a:latin typeface="Georgia" panose="02040502050405020303" charset="0"/>
                <a:cs typeface="Georgia" panose="02040502050405020303" charset="0"/>
              </a:rPr>
              <a:t>Filter 1</a:t>
            </a:r>
            <a:endParaRPr lang="en-US" altLang="zh-TW" sz="1800" dirty="0">
              <a:solidFill>
                <a:schemeClr val="bg1"/>
              </a:solidFill>
              <a:latin typeface="Georgia" panose="02040502050405020303" charset="0"/>
              <a:cs typeface="Georgia" panose="02040502050405020303" charset="0"/>
            </a:endParaRPr>
          </a:p>
        </p:txBody>
      </p:sp>
      <p:graphicFrame>
        <p:nvGraphicFramePr>
          <p:cNvPr id="18505" name="表格 18504"/>
          <p:cNvGraphicFramePr/>
          <p:nvPr/>
        </p:nvGraphicFramePr>
        <p:xfrm>
          <a:off x="5087541" y="2770585"/>
          <a:ext cx="1216660" cy="1028700"/>
        </p:xfrm>
        <a:graphic>
          <a:graphicData uri="http://schemas.openxmlformats.org/drawingml/2006/table">
            <a:tbl>
              <a:tblPr/>
              <a:tblGrid>
                <a:gridCol w="406400"/>
                <a:gridCol w="404495"/>
                <a:gridCol w="405765"/>
              </a:tblGrid>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bl>
          </a:graphicData>
        </a:graphic>
      </p:graphicFrame>
      <p:sp>
        <p:nvSpPr>
          <p:cNvPr id="10" name="文字方塊 8"/>
          <p:cNvSpPr txBox="1"/>
          <p:nvPr/>
        </p:nvSpPr>
        <p:spPr>
          <a:xfrm>
            <a:off x="6236494" y="3024188"/>
            <a:ext cx="1085850" cy="368300"/>
          </a:xfrm>
          <a:prstGeom prst="rect">
            <a:avLst/>
          </a:prstGeom>
          <a:noFill/>
          <a:ln w="9525">
            <a:noFill/>
          </a:ln>
        </p:spPr>
        <p:txBody>
          <a:bodyPr>
            <a:spAutoFit/>
          </a:bodyPr>
          <a:p>
            <a:pPr algn="ctr">
              <a:buClrTx/>
            </a:pPr>
            <a:r>
              <a:rPr lang="en-US" altLang="zh-TW" sz="1800" dirty="0">
                <a:solidFill>
                  <a:schemeClr val="bg1"/>
                </a:solidFill>
                <a:latin typeface="Georgia" panose="02040502050405020303" charset="0"/>
                <a:cs typeface="Georgia" panose="02040502050405020303" charset="0"/>
              </a:rPr>
              <a:t>Filter 2</a:t>
            </a:r>
            <a:endParaRPr lang="en-US" altLang="zh-TW" sz="1800" dirty="0">
              <a:solidFill>
                <a:schemeClr val="bg1"/>
              </a:solidFill>
              <a:latin typeface="Georgia" panose="02040502050405020303" charset="0"/>
              <a:cs typeface="Georgia" panose="02040502050405020303" charset="0"/>
            </a:endParaRPr>
          </a:p>
        </p:txBody>
      </p:sp>
      <p:sp>
        <p:nvSpPr>
          <p:cNvPr id="11" name="文字方塊 9"/>
          <p:cNvSpPr txBox="1"/>
          <p:nvPr/>
        </p:nvSpPr>
        <p:spPr>
          <a:xfrm rot="5400000">
            <a:off x="5514975" y="3925491"/>
            <a:ext cx="531019" cy="737235"/>
          </a:xfrm>
          <a:prstGeom prst="rect">
            <a:avLst/>
          </a:prstGeom>
          <a:noFill/>
          <a:ln w="9525">
            <a:noFill/>
          </a:ln>
        </p:spPr>
        <p:txBody>
          <a:bodyPr>
            <a:spAutoFit/>
          </a:bodyPr>
          <a:p>
            <a:pPr>
              <a:buClrTx/>
            </a:pPr>
            <a:r>
              <a:rPr lang="en-US" altLang="zh-TW" sz="2100" b="1" dirty="0">
                <a:solidFill>
                  <a:schemeClr val="bg1"/>
                </a:solidFill>
                <a:latin typeface="Georgia" panose="02040502050405020303" charset="0"/>
                <a:cs typeface="Georgia" panose="02040502050405020303" charset="0"/>
              </a:rPr>
              <a:t>……</a:t>
            </a:r>
            <a:endParaRPr lang="en-US" altLang="zh-TW" sz="2100" b="1" dirty="0">
              <a:solidFill>
                <a:schemeClr val="bg1"/>
              </a:solidFill>
              <a:latin typeface="Georgia" panose="02040502050405020303" charset="0"/>
              <a:cs typeface="Georgia" panose="02040502050405020303" charset="0"/>
            </a:endParaRPr>
          </a:p>
        </p:txBody>
      </p:sp>
      <p:sp>
        <p:nvSpPr>
          <p:cNvPr id="12" name="文字方塊 10"/>
          <p:cNvSpPr txBox="1"/>
          <p:nvPr/>
        </p:nvSpPr>
        <p:spPr>
          <a:xfrm>
            <a:off x="4900930" y="448231"/>
            <a:ext cx="2971800" cy="645160"/>
          </a:xfrm>
          <a:prstGeom prst="rect">
            <a:avLst/>
          </a:prstGeom>
          <a:noFill/>
          <a:ln w="9525">
            <a:noFill/>
          </a:ln>
        </p:spPr>
        <p:txBody>
          <a:bodyPr>
            <a:spAutoFit/>
          </a:bodyPr>
          <a:p>
            <a:pPr>
              <a:buClrTx/>
            </a:pPr>
            <a:r>
              <a:rPr lang="en-US" altLang="zh-TW" sz="1800" b="1" dirty="0">
                <a:solidFill>
                  <a:schemeClr val="bg1"/>
                </a:solidFill>
                <a:latin typeface="Georgia" panose="02040502050405020303" charset="0"/>
                <a:cs typeface="Georgia" panose="02040502050405020303" charset="0"/>
              </a:rPr>
              <a:t>These are the network parameters to be learned.</a:t>
            </a:r>
            <a:endParaRPr lang="en-US" altLang="zh-TW" sz="1800" b="1" dirty="0">
              <a:solidFill>
                <a:schemeClr val="bg1"/>
              </a:solidFill>
              <a:latin typeface="Georgia" panose="02040502050405020303" charset="0"/>
              <a:cs typeface="Georgia" panose="02040502050405020303" charset="0"/>
            </a:endParaRPr>
          </a:p>
        </p:txBody>
      </p:sp>
      <p:sp>
        <p:nvSpPr>
          <p:cNvPr id="15" name="文字方塊 12"/>
          <p:cNvSpPr txBox="1"/>
          <p:nvPr/>
        </p:nvSpPr>
        <p:spPr>
          <a:xfrm>
            <a:off x="5053013" y="4387454"/>
            <a:ext cx="2667000" cy="645160"/>
          </a:xfrm>
          <a:prstGeom prst="rect">
            <a:avLst/>
          </a:prstGeom>
          <a:noFill/>
          <a:ln w="9525">
            <a:noFill/>
          </a:ln>
        </p:spPr>
        <p:txBody>
          <a:bodyPr>
            <a:spAutoFit/>
          </a:bodyPr>
          <a:p>
            <a:pPr>
              <a:buClrTx/>
            </a:pPr>
            <a:r>
              <a:rPr lang="en-US" altLang="zh-TW" sz="1800" dirty="0">
                <a:solidFill>
                  <a:schemeClr val="bg1"/>
                </a:solidFill>
                <a:latin typeface="Georgia" panose="02040502050405020303" charset="0"/>
                <a:cs typeface="Georgia" panose="02040502050405020303" charset="0"/>
              </a:rPr>
              <a:t>Each filter detects a small pattern (3 x 3). </a:t>
            </a:r>
            <a:endParaRPr lang="en-US" altLang="zh-TW" sz="1800" dirty="0">
              <a:solidFill>
                <a:schemeClr val="bg1"/>
              </a:solidFill>
              <a:latin typeface="Georgia" panose="02040502050405020303" charset="0"/>
              <a:cs typeface="Georgia" panose="02040502050405020303"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48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50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P spid="12"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19457" name="標題 1"/>
          <p:cNvSpPr>
            <a:spLocks noGrp="1"/>
          </p:cNvSpPr>
          <p:nvPr>
            <p:ph type="title"/>
          </p:nvPr>
        </p:nvSpPr>
        <p:spPr>
          <a:xfrm>
            <a:off x="2223" y="74454"/>
            <a:ext cx="5915025" cy="994172"/>
          </a:xfrm>
        </p:spPr>
        <p:txBody>
          <a:bodyPr vert="horz" wrap="square" lIns="68580" tIns="34290" rIns="68580" bIns="34290" anchor="ctr"/>
          <a:p>
            <a:r>
              <a:rPr lang="en-US" altLang="zh-TW" dirty="0">
                <a:solidFill>
                  <a:schemeClr val="bg1"/>
                </a:solidFill>
                <a:latin typeface="Georgia" panose="02040502050405020303" charset="0"/>
                <a:cs typeface="Georgia" panose="02040502050405020303" charset="0"/>
              </a:rPr>
              <a:t>Convolution</a:t>
            </a:r>
            <a:endParaRPr lang="en-US" altLang="zh-TW" dirty="0">
              <a:solidFill>
                <a:schemeClr val="bg1"/>
              </a:solidFill>
              <a:latin typeface="Georgia" panose="02040502050405020303" charset="0"/>
              <a:cs typeface="Georgia" panose="02040502050405020303" charset="0"/>
            </a:endParaRPr>
          </a:p>
        </p:txBody>
      </p:sp>
      <p:graphicFrame>
        <p:nvGraphicFramePr>
          <p:cNvPr id="19458" name="内容占位符 19457"/>
          <p:cNvGraphicFramePr/>
          <p:nvPr>
            <p:ph idx="1"/>
          </p:nvPr>
        </p:nvGraphicFramePr>
        <p:xfrm>
          <a:off x="1882378" y="1799035"/>
          <a:ext cx="2154555" cy="2057400"/>
        </p:xfrm>
        <a:graphic>
          <a:graphicData uri="http://schemas.openxmlformats.org/drawingml/2006/table">
            <a:tbl>
              <a:tblPr/>
              <a:tblGrid>
                <a:gridCol w="359410"/>
                <a:gridCol w="358775"/>
                <a:gridCol w="359410"/>
                <a:gridCol w="359410"/>
                <a:gridCol w="358140"/>
                <a:gridCol w="359410"/>
              </a:tblGrid>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bl>
          </a:graphicData>
        </a:graphic>
      </p:graphicFrame>
      <p:sp>
        <p:nvSpPr>
          <p:cNvPr id="19509" name="文字方塊 4"/>
          <p:cNvSpPr txBox="1"/>
          <p:nvPr/>
        </p:nvSpPr>
        <p:spPr>
          <a:xfrm>
            <a:off x="2080022" y="4042172"/>
            <a:ext cx="1759744" cy="368300"/>
          </a:xfrm>
          <a:prstGeom prst="rect">
            <a:avLst/>
          </a:prstGeom>
          <a:noFill/>
          <a:ln w="9525">
            <a:noFill/>
          </a:ln>
        </p:spPr>
        <p:txBody>
          <a:bodyPr>
            <a:spAutoFit/>
          </a:bodyPr>
          <a:p>
            <a:pPr algn="ctr">
              <a:buClrTx/>
            </a:pPr>
            <a:r>
              <a:rPr lang="en-US" altLang="zh-TW" sz="1800" dirty="0">
                <a:solidFill>
                  <a:schemeClr val="bg1"/>
                </a:solidFill>
                <a:latin typeface="Georgia" panose="02040502050405020303" charset="0"/>
                <a:cs typeface="Georgia" panose="02040502050405020303" charset="0"/>
              </a:rPr>
              <a:t>6 x 6 image</a:t>
            </a:r>
            <a:endParaRPr lang="en-US" altLang="zh-TW" sz="1800" dirty="0">
              <a:solidFill>
                <a:schemeClr val="bg1"/>
              </a:solidFill>
              <a:latin typeface="Georgia" panose="02040502050405020303" charset="0"/>
              <a:cs typeface="Georgia" panose="02040502050405020303" charset="0"/>
            </a:endParaRPr>
          </a:p>
        </p:txBody>
      </p:sp>
      <p:graphicFrame>
        <p:nvGraphicFramePr>
          <p:cNvPr id="19510" name="表格 19509"/>
          <p:cNvGraphicFramePr/>
          <p:nvPr/>
        </p:nvGraphicFramePr>
        <p:xfrm>
          <a:off x="5316141" y="358379"/>
          <a:ext cx="1216660" cy="1028700"/>
        </p:xfrm>
        <a:graphic>
          <a:graphicData uri="http://schemas.openxmlformats.org/drawingml/2006/table">
            <a:tbl>
              <a:tblPr/>
              <a:tblGrid>
                <a:gridCol w="406400"/>
                <a:gridCol w="404495"/>
                <a:gridCol w="405765"/>
              </a:tblGrid>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bl>
          </a:graphicData>
        </a:graphic>
      </p:graphicFrame>
      <p:sp>
        <p:nvSpPr>
          <p:cNvPr id="19528" name="文字方塊 6"/>
          <p:cNvSpPr txBox="1"/>
          <p:nvPr/>
        </p:nvSpPr>
        <p:spPr>
          <a:xfrm>
            <a:off x="6532960" y="700088"/>
            <a:ext cx="1085850" cy="368300"/>
          </a:xfrm>
          <a:prstGeom prst="rect">
            <a:avLst/>
          </a:prstGeom>
          <a:noFill/>
          <a:ln w="9525">
            <a:noFill/>
          </a:ln>
        </p:spPr>
        <p:txBody>
          <a:bodyPr>
            <a:spAutoFit/>
          </a:bodyPr>
          <a:p>
            <a:pPr algn="ctr">
              <a:buClrTx/>
            </a:pPr>
            <a:r>
              <a:rPr lang="en-US" altLang="zh-TW" sz="1800" dirty="0">
                <a:solidFill>
                  <a:schemeClr val="bg1"/>
                </a:solidFill>
                <a:latin typeface="Georgia" panose="02040502050405020303" charset="0"/>
                <a:cs typeface="Georgia" panose="02040502050405020303" charset="0"/>
              </a:rPr>
              <a:t>Filter 1</a:t>
            </a:r>
            <a:endParaRPr lang="en-US" altLang="zh-TW" sz="1800" dirty="0">
              <a:solidFill>
                <a:schemeClr val="bg1"/>
              </a:solidFill>
              <a:latin typeface="Georgia" panose="02040502050405020303" charset="0"/>
              <a:cs typeface="Georgia" panose="02040502050405020303" charset="0"/>
            </a:endParaRPr>
          </a:p>
        </p:txBody>
      </p:sp>
      <p:sp>
        <p:nvSpPr>
          <p:cNvPr id="9" name="矩形 2"/>
          <p:cNvSpPr/>
          <p:nvPr/>
        </p:nvSpPr>
        <p:spPr>
          <a:xfrm>
            <a:off x="1882379" y="1799035"/>
            <a:ext cx="1062038" cy="10370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19530" name="橢圓 11"/>
          <p:cNvSpPr/>
          <p:nvPr/>
        </p:nvSpPr>
        <p:spPr>
          <a:xfrm>
            <a:off x="4685110" y="2090738"/>
            <a:ext cx="539353"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19531" name="橢圓 12"/>
          <p:cNvSpPr/>
          <p:nvPr/>
        </p:nvSpPr>
        <p:spPr>
          <a:xfrm>
            <a:off x="5316141" y="2090738"/>
            <a:ext cx="539353"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12" name="矩形 27"/>
          <p:cNvSpPr/>
          <p:nvPr/>
        </p:nvSpPr>
        <p:spPr>
          <a:xfrm>
            <a:off x="2256235" y="1799035"/>
            <a:ext cx="1063229" cy="10370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13" name="矩形 33"/>
          <p:cNvSpPr/>
          <p:nvPr/>
        </p:nvSpPr>
        <p:spPr>
          <a:xfrm>
            <a:off x="2018110" y="1298972"/>
            <a:ext cx="1002030" cy="368300"/>
          </a:xfrm>
          <a:prstGeom prst="rect">
            <a:avLst/>
          </a:prstGeom>
          <a:noFill/>
          <a:ln w="9525">
            <a:noFill/>
          </a:ln>
        </p:spPr>
        <p:txBody>
          <a:bodyPr wrap="none">
            <a:spAutoFit/>
          </a:bodyPr>
          <a:p>
            <a:pPr>
              <a:buClrTx/>
            </a:pPr>
            <a:r>
              <a:rPr lang="en-US" altLang="zh-TW" sz="1800" dirty="0">
                <a:solidFill>
                  <a:schemeClr val="bg1"/>
                </a:solidFill>
                <a:latin typeface="Georgia" panose="02040502050405020303" charset="0"/>
                <a:cs typeface="Georgia" panose="02040502050405020303" charset="0"/>
              </a:rPr>
              <a:t>s</a:t>
            </a:r>
            <a:r>
              <a:rPr lang="zh-TW" altLang="en-US" sz="1800" dirty="0">
                <a:solidFill>
                  <a:schemeClr val="bg1"/>
                </a:solidFill>
                <a:latin typeface="Georgia" panose="02040502050405020303" charset="0"/>
                <a:cs typeface="Georgia" panose="02040502050405020303" charset="0"/>
              </a:rPr>
              <a:t>tride</a:t>
            </a:r>
            <a:r>
              <a:rPr lang="en-US" altLang="zh-TW" sz="1800" dirty="0">
                <a:solidFill>
                  <a:schemeClr val="bg1"/>
                </a:solidFill>
                <a:latin typeface="Georgia" panose="02040502050405020303" charset="0"/>
                <a:cs typeface="Georgia" panose="02040502050405020303" charset="0"/>
              </a:rPr>
              <a:t>=1</a:t>
            </a:r>
            <a:endParaRPr lang="en-US" altLang="zh-TW" sz="1800" dirty="0">
              <a:solidFill>
                <a:schemeClr val="bg1"/>
              </a:solidFill>
              <a:latin typeface="Georgia" panose="02040502050405020303" charset="0"/>
              <a:cs typeface="Georgia" panose="02040502050405020303" charset="0"/>
            </a:endParaRPr>
          </a:p>
        </p:txBody>
      </p:sp>
      <p:cxnSp>
        <p:nvCxnSpPr>
          <p:cNvPr id="19534" name="Straight Arrow Connector 14"/>
          <p:cNvCxnSpPr/>
          <p:nvPr/>
        </p:nvCxnSpPr>
        <p:spPr>
          <a:xfrm>
            <a:off x="4114800" y="2343150"/>
            <a:ext cx="514350" cy="0"/>
          </a:xfrm>
          <a:prstGeom prst="straightConnector1">
            <a:avLst/>
          </a:prstGeom>
          <a:ln w="25400" cap="flat" cmpd="sng">
            <a:solidFill>
              <a:srgbClr val="FF0000"/>
            </a:solidFill>
            <a:prstDash val="solid"/>
            <a:headEnd type="none" w="med" len="med"/>
            <a:tailEnd type="arrow" w="med" len="med"/>
          </a:ln>
          <a:effectLst>
            <a:outerShdw dist="20000" dir="5400000" rotWithShape="0">
              <a:srgbClr val="808080">
                <a:alpha val="37999"/>
              </a:srgbClr>
            </a:outerShdw>
          </a:effectLst>
        </p:spPr>
      </p:cxnSp>
      <p:sp>
        <p:nvSpPr>
          <p:cNvPr id="16" name="TextBox 15"/>
          <p:cNvSpPr txBox="1"/>
          <p:nvPr/>
        </p:nvSpPr>
        <p:spPr>
          <a:xfrm>
            <a:off x="4057650" y="1828800"/>
            <a:ext cx="628015" cy="414020"/>
          </a:xfrm>
          <a:prstGeom prst="rect">
            <a:avLst/>
          </a:prstGeom>
          <a:noFill/>
          <a:ln w="9525">
            <a:noFill/>
          </a:ln>
        </p:spPr>
        <p:txBody>
          <a:bodyPr wrap="none">
            <a:spAutoFit/>
          </a:bodyPr>
          <a:p>
            <a:pPr>
              <a:buClrTx/>
            </a:pPr>
            <a:r>
              <a:rPr lang="en-US" altLang="zh-CN" sz="1050" dirty="0">
                <a:solidFill>
                  <a:schemeClr val="bg1"/>
                </a:solidFill>
                <a:latin typeface="Georgia" panose="02040502050405020303" charset="0"/>
                <a:cs typeface="Georgia" panose="02040502050405020303" charset="0"/>
              </a:rPr>
              <a:t>Dot </a:t>
            </a:r>
            <a:endParaRPr lang="en-US" altLang="zh-CN" sz="1050" dirty="0">
              <a:solidFill>
                <a:schemeClr val="bg1"/>
              </a:solidFill>
              <a:latin typeface="Georgia" panose="02040502050405020303" charset="0"/>
              <a:cs typeface="Georgia" panose="02040502050405020303" charset="0"/>
            </a:endParaRPr>
          </a:p>
          <a:p>
            <a:pPr>
              <a:buClrTx/>
            </a:pPr>
            <a:r>
              <a:rPr lang="en-US" altLang="zh-CN" sz="1050" dirty="0">
                <a:solidFill>
                  <a:schemeClr val="bg1"/>
                </a:solidFill>
                <a:latin typeface="Georgia" panose="02040502050405020303" charset="0"/>
                <a:cs typeface="Georgia" panose="02040502050405020303" charset="0"/>
              </a:rPr>
              <a:t>product</a:t>
            </a:r>
            <a:endParaRPr lang="en-US" altLang="zh-CN" sz="1050" dirty="0">
              <a:solidFill>
                <a:schemeClr val="bg1"/>
              </a:solidFill>
              <a:latin typeface="Georgia" panose="02040502050405020303" charset="0"/>
              <a:cs typeface="Georgia" panose="02040502050405020303"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5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bldLvl="0" animBg="1"/>
      <p:bldP spid="19530" grpId="0" bldLvl="0" animBg="1"/>
      <p:bldP spid="19531" grpId="0" bldLvl="0" animBg="1"/>
      <p:bldP spid="12" grpId="0" bldLvl="0" animBg="1"/>
      <p:bldP spid="13"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0481" name="標題 1"/>
          <p:cNvSpPr>
            <a:spLocks noGrp="1"/>
          </p:cNvSpPr>
          <p:nvPr>
            <p:ph type="title"/>
          </p:nvPr>
        </p:nvSpPr>
        <p:spPr>
          <a:xfrm>
            <a:off x="2223" y="232569"/>
            <a:ext cx="5915025" cy="994172"/>
          </a:xfrm>
        </p:spPr>
        <p:txBody>
          <a:bodyPr vert="horz" wrap="square" lIns="68580" tIns="34290" rIns="68580" bIns="34290" anchor="ctr"/>
          <a:p>
            <a:r>
              <a:rPr lang="en-US" altLang="zh-TW" dirty="0">
                <a:solidFill>
                  <a:schemeClr val="bg1"/>
                </a:solidFill>
                <a:latin typeface="Georgia" panose="02040502050405020303" charset="0"/>
                <a:cs typeface="Georgia" panose="02040502050405020303" charset="0"/>
              </a:rPr>
              <a:t>Convolution</a:t>
            </a:r>
            <a:endParaRPr lang="en-US" altLang="zh-TW" dirty="0">
              <a:solidFill>
                <a:schemeClr val="bg1"/>
              </a:solidFill>
              <a:latin typeface="Georgia" panose="02040502050405020303" charset="0"/>
              <a:cs typeface="Georgia" panose="02040502050405020303" charset="0"/>
            </a:endParaRPr>
          </a:p>
        </p:txBody>
      </p:sp>
      <p:graphicFrame>
        <p:nvGraphicFramePr>
          <p:cNvPr id="20482" name="内容占位符 20481"/>
          <p:cNvGraphicFramePr/>
          <p:nvPr>
            <p:ph idx="1"/>
          </p:nvPr>
        </p:nvGraphicFramePr>
        <p:xfrm>
          <a:off x="1882379" y="1799035"/>
          <a:ext cx="2154555" cy="2057400"/>
        </p:xfrm>
        <a:graphic>
          <a:graphicData uri="http://schemas.openxmlformats.org/drawingml/2006/table">
            <a:tbl>
              <a:tblPr/>
              <a:tblGrid>
                <a:gridCol w="359410"/>
                <a:gridCol w="358775"/>
                <a:gridCol w="359410"/>
                <a:gridCol w="359410"/>
                <a:gridCol w="358140"/>
                <a:gridCol w="359410"/>
              </a:tblGrid>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bl>
          </a:graphicData>
        </a:graphic>
      </p:graphicFrame>
      <p:sp>
        <p:nvSpPr>
          <p:cNvPr id="20533" name="文字方塊 4"/>
          <p:cNvSpPr txBox="1"/>
          <p:nvPr/>
        </p:nvSpPr>
        <p:spPr>
          <a:xfrm>
            <a:off x="2080022" y="4042172"/>
            <a:ext cx="1759744" cy="368300"/>
          </a:xfrm>
          <a:prstGeom prst="rect">
            <a:avLst/>
          </a:prstGeom>
          <a:noFill/>
          <a:ln w="9525">
            <a:noFill/>
          </a:ln>
        </p:spPr>
        <p:txBody>
          <a:bodyPr>
            <a:spAutoFit/>
          </a:bodyPr>
          <a:p>
            <a:pPr algn="ctr">
              <a:buClrTx/>
            </a:pPr>
            <a:r>
              <a:rPr lang="en-US" altLang="zh-TW" sz="1800" dirty="0">
                <a:solidFill>
                  <a:schemeClr val="bg1"/>
                </a:solidFill>
                <a:latin typeface="Georgia" panose="02040502050405020303" charset="0"/>
                <a:cs typeface="Georgia" panose="02040502050405020303" charset="0"/>
              </a:rPr>
              <a:t>6 x 6 image</a:t>
            </a:r>
            <a:endParaRPr lang="en-US" altLang="zh-TW" sz="1800" dirty="0">
              <a:solidFill>
                <a:schemeClr val="bg1"/>
              </a:solidFill>
              <a:latin typeface="Georgia" panose="02040502050405020303" charset="0"/>
              <a:cs typeface="Georgia" panose="02040502050405020303" charset="0"/>
            </a:endParaRPr>
          </a:p>
        </p:txBody>
      </p:sp>
      <p:graphicFrame>
        <p:nvGraphicFramePr>
          <p:cNvPr id="20534" name="表格 20533"/>
          <p:cNvGraphicFramePr/>
          <p:nvPr/>
        </p:nvGraphicFramePr>
        <p:xfrm>
          <a:off x="5316141" y="358379"/>
          <a:ext cx="1216660" cy="1028700"/>
        </p:xfrm>
        <a:graphic>
          <a:graphicData uri="http://schemas.openxmlformats.org/drawingml/2006/table">
            <a:tbl>
              <a:tblPr/>
              <a:tblGrid>
                <a:gridCol w="406400"/>
                <a:gridCol w="404495"/>
                <a:gridCol w="405765"/>
              </a:tblGrid>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bl>
          </a:graphicData>
        </a:graphic>
      </p:graphicFrame>
      <p:sp>
        <p:nvSpPr>
          <p:cNvPr id="20552" name="文字方塊 6"/>
          <p:cNvSpPr txBox="1"/>
          <p:nvPr/>
        </p:nvSpPr>
        <p:spPr>
          <a:xfrm>
            <a:off x="6532960" y="700088"/>
            <a:ext cx="1085850" cy="368300"/>
          </a:xfrm>
          <a:prstGeom prst="rect">
            <a:avLst/>
          </a:prstGeom>
          <a:noFill/>
          <a:ln w="9525">
            <a:noFill/>
          </a:ln>
        </p:spPr>
        <p:txBody>
          <a:bodyPr>
            <a:spAutoFit/>
          </a:bodyPr>
          <a:p>
            <a:pPr algn="ctr">
              <a:buClrTx/>
            </a:pPr>
            <a:r>
              <a:rPr lang="en-US" altLang="zh-TW" sz="1800" dirty="0">
                <a:solidFill>
                  <a:schemeClr val="bg1"/>
                </a:solidFill>
                <a:latin typeface="Georgia" panose="02040502050405020303" charset="0"/>
                <a:cs typeface="Georgia" panose="02040502050405020303" charset="0"/>
              </a:rPr>
              <a:t>Filter 1</a:t>
            </a:r>
            <a:endParaRPr lang="en-US" altLang="zh-TW" sz="1800" dirty="0">
              <a:solidFill>
                <a:schemeClr val="bg1"/>
              </a:solidFill>
              <a:latin typeface="Georgia" panose="02040502050405020303" charset="0"/>
              <a:cs typeface="Georgia" panose="02040502050405020303" charset="0"/>
            </a:endParaRPr>
          </a:p>
        </p:txBody>
      </p:sp>
      <p:sp>
        <p:nvSpPr>
          <p:cNvPr id="9" name="矩形 2"/>
          <p:cNvSpPr/>
          <p:nvPr/>
        </p:nvSpPr>
        <p:spPr>
          <a:xfrm>
            <a:off x="1882379" y="1799035"/>
            <a:ext cx="1062038" cy="10370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20554" name="橢圓 11"/>
          <p:cNvSpPr/>
          <p:nvPr/>
        </p:nvSpPr>
        <p:spPr>
          <a:xfrm>
            <a:off x="4685110" y="2090738"/>
            <a:ext cx="539353"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0555" name="橢圓 12"/>
          <p:cNvSpPr/>
          <p:nvPr/>
        </p:nvSpPr>
        <p:spPr>
          <a:xfrm>
            <a:off x="5316141" y="2090738"/>
            <a:ext cx="539353"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12" name="矩形 27"/>
          <p:cNvSpPr/>
          <p:nvPr/>
        </p:nvSpPr>
        <p:spPr>
          <a:xfrm>
            <a:off x="2615804" y="1799035"/>
            <a:ext cx="1062038" cy="10370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20557" name="矩形 33"/>
          <p:cNvSpPr/>
          <p:nvPr/>
        </p:nvSpPr>
        <p:spPr>
          <a:xfrm>
            <a:off x="2018110" y="1298972"/>
            <a:ext cx="1192530" cy="368300"/>
          </a:xfrm>
          <a:prstGeom prst="rect">
            <a:avLst/>
          </a:prstGeom>
          <a:noFill/>
          <a:ln w="9525">
            <a:noFill/>
          </a:ln>
        </p:spPr>
        <p:txBody>
          <a:bodyPr wrap="none">
            <a:spAutoFit/>
          </a:bodyPr>
          <a:p>
            <a:pPr>
              <a:buClrTx/>
            </a:pPr>
            <a:r>
              <a:rPr lang="en-US" altLang="zh-TW" sz="1800" dirty="0">
                <a:solidFill>
                  <a:schemeClr val="bg1"/>
                </a:solidFill>
                <a:latin typeface="Georgia" panose="02040502050405020303" charset="0"/>
                <a:cs typeface="Georgia" panose="02040502050405020303" charset="0"/>
              </a:rPr>
              <a:t>If s</a:t>
            </a:r>
            <a:r>
              <a:rPr lang="zh-TW" altLang="en-US" sz="1800" dirty="0">
                <a:solidFill>
                  <a:schemeClr val="bg1"/>
                </a:solidFill>
                <a:latin typeface="Georgia" panose="02040502050405020303" charset="0"/>
                <a:cs typeface="Georgia" panose="02040502050405020303" charset="0"/>
              </a:rPr>
              <a:t>tride</a:t>
            </a:r>
            <a:r>
              <a:rPr lang="en-US" altLang="zh-TW" sz="1800" dirty="0">
                <a:solidFill>
                  <a:schemeClr val="bg1"/>
                </a:solidFill>
                <a:latin typeface="Georgia" panose="02040502050405020303" charset="0"/>
                <a:cs typeface="Georgia" panose="02040502050405020303" charset="0"/>
              </a:rPr>
              <a:t>=2</a:t>
            </a:r>
            <a:endParaRPr lang="en-US" altLang="zh-TW" sz="1800" dirty="0">
              <a:solidFill>
                <a:schemeClr val="bg1"/>
              </a:solidFill>
              <a:latin typeface="Georgia" panose="02040502050405020303" charset="0"/>
              <a:cs typeface="Georgia" panose="02040502050405020303"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5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55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bldLvl="0" animBg="1"/>
      <p:bldP spid="20554" grpId="0" bldLvl="0" animBg="1"/>
      <p:bldP spid="20555" grpId="0" bldLvl="0" animBg="1"/>
      <p:bldP spid="12"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1505" name="標題 1"/>
          <p:cNvSpPr>
            <a:spLocks noGrp="1"/>
          </p:cNvSpPr>
          <p:nvPr>
            <p:ph type="title"/>
          </p:nvPr>
        </p:nvSpPr>
        <p:spPr>
          <a:xfrm>
            <a:off x="32068" y="139859"/>
            <a:ext cx="5915025" cy="994172"/>
          </a:xfrm>
        </p:spPr>
        <p:txBody>
          <a:bodyPr vert="horz" wrap="square" lIns="68580" tIns="34290" rIns="68580" bIns="34290" anchor="ctr"/>
          <a:p>
            <a:r>
              <a:rPr lang="en-US" altLang="zh-TW" dirty="0">
                <a:solidFill>
                  <a:schemeClr val="bg1"/>
                </a:solidFill>
                <a:latin typeface="Georgia" panose="02040502050405020303" charset="0"/>
                <a:cs typeface="Georgia" panose="02040502050405020303" charset="0"/>
              </a:rPr>
              <a:t>Convolution</a:t>
            </a:r>
            <a:endParaRPr lang="en-US" altLang="zh-TW" dirty="0">
              <a:solidFill>
                <a:schemeClr val="bg1"/>
              </a:solidFill>
              <a:latin typeface="Georgia" panose="02040502050405020303" charset="0"/>
              <a:cs typeface="Georgia" panose="02040502050405020303" charset="0"/>
            </a:endParaRPr>
          </a:p>
        </p:txBody>
      </p:sp>
      <p:graphicFrame>
        <p:nvGraphicFramePr>
          <p:cNvPr id="21506" name="内容占位符 21505"/>
          <p:cNvGraphicFramePr/>
          <p:nvPr>
            <p:ph idx="1"/>
          </p:nvPr>
        </p:nvGraphicFramePr>
        <p:xfrm>
          <a:off x="1882379" y="1799035"/>
          <a:ext cx="2154555" cy="2057400"/>
        </p:xfrm>
        <a:graphic>
          <a:graphicData uri="http://schemas.openxmlformats.org/drawingml/2006/table">
            <a:tbl>
              <a:tblPr/>
              <a:tblGrid>
                <a:gridCol w="359410"/>
                <a:gridCol w="358775"/>
                <a:gridCol w="359410"/>
                <a:gridCol w="359410"/>
                <a:gridCol w="358140"/>
                <a:gridCol w="359410"/>
              </a:tblGrid>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bl>
          </a:graphicData>
        </a:graphic>
      </p:graphicFrame>
      <p:sp>
        <p:nvSpPr>
          <p:cNvPr id="21557" name="文字方塊 4"/>
          <p:cNvSpPr txBox="1"/>
          <p:nvPr/>
        </p:nvSpPr>
        <p:spPr>
          <a:xfrm>
            <a:off x="2080022" y="4042172"/>
            <a:ext cx="1759744" cy="368300"/>
          </a:xfrm>
          <a:prstGeom prst="rect">
            <a:avLst/>
          </a:prstGeom>
          <a:noFill/>
          <a:ln w="9525">
            <a:noFill/>
          </a:ln>
        </p:spPr>
        <p:txBody>
          <a:bodyPr>
            <a:spAutoFit/>
          </a:bodyPr>
          <a:p>
            <a:pPr algn="ctr">
              <a:buClrTx/>
            </a:pPr>
            <a:r>
              <a:rPr lang="en-US" altLang="zh-TW" sz="1800" dirty="0">
                <a:solidFill>
                  <a:schemeClr val="bg1"/>
                </a:solidFill>
                <a:latin typeface="Georgia" panose="02040502050405020303" charset="0"/>
                <a:cs typeface="Georgia" panose="02040502050405020303" charset="0"/>
              </a:rPr>
              <a:t>6 x 6 image</a:t>
            </a:r>
            <a:endParaRPr lang="en-US" altLang="zh-TW" sz="1800" dirty="0">
              <a:solidFill>
                <a:schemeClr val="bg1"/>
              </a:solidFill>
              <a:latin typeface="Georgia" panose="02040502050405020303" charset="0"/>
              <a:cs typeface="Georgia" panose="02040502050405020303" charset="0"/>
            </a:endParaRPr>
          </a:p>
        </p:txBody>
      </p:sp>
      <p:graphicFrame>
        <p:nvGraphicFramePr>
          <p:cNvPr id="21558" name="表格 21557"/>
          <p:cNvGraphicFramePr/>
          <p:nvPr/>
        </p:nvGraphicFramePr>
        <p:xfrm>
          <a:off x="5316141" y="358379"/>
          <a:ext cx="1216660" cy="1028700"/>
        </p:xfrm>
        <a:graphic>
          <a:graphicData uri="http://schemas.openxmlformats.org/drawingml/2006/table">
            <a:tbl>
              <a:tblPr/>
              <a:tblGrid>
                <a:gridCol w="406400"/>
                <a:gridCol w="404495"/>
                <a:gridCol w="405765"/>
              </a:tblGrid>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bl>
          </a:graphicData>
        </a:graphic>
      </p:graphicFrame>
      <p:sp>
        <p:nvSpPr>
          <p:cNvPr id="21576" name="文字方塊 6"/>
          <p:cNvSpPr txBox="1"/>
          <p:nvPr/>
        </p:nvSpPr>
        <p:spPr>
          <a:xfrm>
            <a:off x="6532960" y="700088"/>
            <a:ext cx="1085850" cy="368300"/>
          </a:xfrm>
          <a:prstGeom prst="rect">
            <a:avLst/>
          </a:prstGeom>
          <a:noFill/>
          <a:ln w="9525">
            <a:noFill/>
          </a:ln>
        </p:spPr>
        <p:txBody>
          <a:bodyPr>
            <a:spAutoFit/>
          </a:bodyPr>
          <a:p>
            <a:pPr algn="ctr">
              <a:buClrTx/>
            </a:pPr>
            <a:r>
              <a:rPr lang="en-US" altLang="zh-TW" sz="1800" dirty="0">
                <a:solidFill>
                  <a:schemeClr val="bg1"/>
                </a:solidFill>
                <a:latin typeface="Georgia" panose="02040502050405020303" charset="0"/>
                <a:cs typeface="Georgia" panose="02040502050405020303" charset="0"/>
              </a:rPr>
              <a:t>Filter 1</a:t>
            </a:r>
            <a:endParaRPr lang="en-US" altLang="zh-TW" sz="1800" dirty="0">
              <a:solidFill>
                <a:schemeClr val="bg1"/>
              </a:solidFill>
              <a:latin typeface="Georgia" panose="02040502050405020303" charset="0"/>
              <a:cs typeface="Georgia" panose="02040502050405020303" charset="0"/>
            </a:endParaRPr>
          </a:p>
        </p:txBody>
      </p:sp>
      <p:sp>
        <p:nvSpPr>
          <p:cNvPr id="9" name="矩形 2"/>
          <p:cNvSpPr/>
          <p:nvPr/>
        </p:nvSpPr>
        <p:spPr>
          <a:xfrm>
            <a:off x="1882379" y="1799035"/>
            <a:ext cx="1062038" cy="10370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21578" name="橢圓 11"/>
          <p:cNvSpPr/>
          <p:nvPr/>
        </p:nvSpPr>
        <p:spPr>
          <a:xfrm>
            <a:off x="4685110" y="2090738"/>
            <a:ext cx="539353"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1579" name="橢圓 12"/>
          <p:cNvSpPr/>
          <p:nvPr/>
        </p:nvSpPr>
        <p:spPr>
          <a:xfrm>
            <a:off x="5316141" y="2090738"/>
            <a:ext cx="539353"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1580" name="橢圓 13"/>
          <p:cNvSpPr/>
          <p:nvPr/>
        </p:nvSpPr>
        <p:spPr>
          <a:xfrm>
            <a:off x="5947172" y="2090738"/>
            <a:ext cx="540544"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1581" name="橢圓 14"/>
          <p:cNvSpPr/>
          <p:nvPr/>
        </p:nvSpPr>
        <p:spPr>
          <a:xfrm>
            <a:off x="6578204" y="2090738"/>
            <a:ext cx="540544"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1582" name="橢圓 15"/>
          <p:cNvSpPr/>
          <p:nvPr/>
        </p:nvSpPr>
        <p:spPr>
          <a:xfrm>
            <a:off x="4685110" y="2690813"/>
            <a:ext cx="539353"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1583" name="橢圓 16"/>
          <p:cNvSpPr/>
          <p:nvPr/>
        </p:nvSpPr>
        <p:spPr>
          <a:xfrm>
            <a:off x="5316141" y="2690813"/>
            <a:ext cx="539353"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1584" name="橢圓 17"/>
          <p:cNvSpPr/>
          <p:nvPr/>
        </p:nvSpPr>
        <p:spPr>
          <a:xfrm>
            <a:off x="5947172" y="2690813"/>
            <a:ext cx="540544"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0</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1585" name="橢圓 18"/>
          <p:cNvSpPr/>
          <p:nvPr/>
        </p:nvSpPr>
        <p:spPr>
          <a:xfrm>
            <a:off x="6578204" y="2690813"/>
            <a:ext cx="540544"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1586" name="橢圓 19"/>
          <p:cNvSpPr/>
          <p:nvPr/>
        </p:nvSpPr>
        <p:spPr>
          <a:xfrm>
            <a:off x="4685110" y="3334941"/>
            <a:ext cx="539353" cy="539353"/>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1587" name="橢圓 20"/>
          <p:cNvSpPr/>
          <p:nvPr/>
        </p:nvSpPr>
        <p:spPr>
          <a:xfrm>
            <a:off x="5316141" y="3334941"/>
            <a:ext cx="539353" cy="539353"/>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1588" name="橢圓 21"/>
          <p:cNvSpPr/>
          <p:nvPr/>
        </p:nvSpPr>
        <p:spPr>
          <a:xfrm>
            <a:off x="5947172" y="3334941"/>
            <a:ext cx="540544" cy="539353"/>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0</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1589" name="橢圓 22"/>
          <p:cNvSpPr/>
          <p:nvPr/>
        </p:nvSpPr>
        <p:spPr>
          <a:xfrm>
            <a:off x="6578204" y="3334941"/>
            <a:ext cx="540544" cy="539353"/>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1590" name="橢圓 23"/>
          <p:cNvSpPr/>
          <p:nvPr/>
        </p:nvSpPr>
        <p:spPr>
          <a:xfrm>
            <a:off x="4692254" y="3944541"/>
            <a:ext cx="539353"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1591" name="橢圓 24"/>
          <p:cNvSpPr/>
          <p:nvPr/>
        </p:nvSpPr>
        <p:spPr>
          <a:xfrm>
            <a:off x="5316141" y="3935016"/>
            <a:ext cx="539353" cy="539353"/>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-2</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1592" name="橢圓 25"/>
          <p:cNvSpPr/>
          <p:nvPr/>
        </p:nvSpPr>
        <p:spPr>
          <a:xfrm>
            <a:off x="5947172" y="3935016"/>
            <a:ext cx="540544" cy="539353"/>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-2</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1593" name="橢圓 26"/>
          <p:cNvSpPr/>
          <p:nvPr/>
        </p:nvSpPr>
        <p:spPr>
          <a:xfrm>
            <a:off x="6578204" y="3935016"/>
            <a:ext cx="540544" cy="539353"/>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6" name="矩形 27"/>
          <p:cNvSpPr/>
          <p:nvPr/>
        </p:nvSpPr>
        <p:spPr>
          <a:xfrm>
            <a:off x="2256235" y="1799035"/>
            <a:ext cx="1063229" cy="10370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27" name="矩形 28"/>
          <p:cNvSpPr/>
          <p:nvPr/>
        </p:nvSpPr>
        <p:spPr>
          <a:xfrm>
            <a:off x="2590800" y="1801416"/>
            <a:ext cx="1063229" cy="10370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28" name="矩形 29"/>
          <p:cNvSpPr/>
          <p:nvPr/>
        </p:nvSpPr>
        <p:spPr>
          <a:xfrm>
            <a:off x="2968229" y="1803797"/>
            <a:ext cx="1062038" cy="10370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29" name="矩形 30"/>
          <p:cNvSpPr/>
          <p:nvPr/>
        </p:nvSpPr>
        <p:spPr>
          <a:xfrm>
            <a:off x="1882379" y="2107406"/>
            <a:ext cx="1062038" cy="10370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21598" name="矩形 33"/>
          <p:cNvSpPr/>
          <p:nvPr/>
        </p:nvSpPr>
        <p:spPr>
          <a:xfrm>
            <a:off x="2018110" y="1298972"/>
            <a:ext cx="1002030" cy="368300"/>
          </a:xfrm>
          <a:prstGeom prst="rect">
            <a:avLst/>
          </a:prstGeom>
          <a:noFill/>
          <a:ln w="9525">
            <a:noFill/>
          </a:ln>
        </p:spPr>
        <p:txBody>
          <a:bodyPr wrap="none">
            <a:spAutoFit/>
          </a:bodyPr>
          <a:p>
            <a:pPr>
              <a:buClrTx/>
            </a:pPr>
            <a:r>
              <a:rPr lang="en-US" altLang="zh-TW" sz="1800" dirty="0">
                <a:solidFill>
                  <a:schemeClr val="bg1"/>
                </a:solidFill>
                <a:latin typeface="Georgia" panose="02040502050405020303" charset="0"/>
                <a:cs typeface="Georgia" panose="02040502050405020303" charset="0"/>
              </a:rPr>
              <a:t>s</a:t>
            </a:r>
            <a:r>
              <a:rPr lang="zh-TW" altLang="en-US" sz="1800" dirty="0">
                <a:solidFill>
                  <a:schemeClr val="bg1"/>
                </a:solidFill>
                <a:latin typeface="Georgia" panose="02040502050405020303" charset="0"/>
                <a:cs typeface="Georgia" panose="02040502050405020303" charset="0"/>
              </a:rPr>
              <a:t>tride</a:t>
            </a:r>
            <a:r>
              <a:rPr lang="en-US" altLang="zh-TW" sz="1800" dirty="0">
                <a:solidFill>
                  <a:schemeClr val="bg1"/>
                </a:solidFill>
                <a:latin typeface="Georgia" panose="02040502050405020303" charset="0"/>
                <a:cs typeface="Georgia" panose="02040502050405020303" charset="0"/>
              </a:rPr>
              <a:t>=1</a:t>
            </a:r>
            <a:endParaRPr lang="en-US" altLang="zh-TW" sz="1800" dirty="0">
              <a:solidFill>
                <a:schemeClr val="bg1"/>
              </a:solidFill>
              <a:latin typeface="Georgia" panose="02040502050405020303" charset="0"/>
              <a:cs typeface="Georgia" panose="02040502050405020303" charset="0"/>
            </a:endParaRPr>
          </a:p>
        </p:txBody>
      </p:sp>
      <p:sp>
        <p:nvSpPr>
          <p:cNvPr id="31" name="矩形 31"/>
          <p:cNvSpPr/>
          <p:nvPr/>
        </p:nvSpPr>
        <p:spPr>
          <a:xfrm>
            <a:off x="2968229" y="2825354"/>
            <a:ext cx="1062038" cy="10370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32" name="矩形 7"/>
          <p:cNvSpPr/>
          <p:nvPr/>
        </p:nvSpPr>
        <p:spPr>
          <a:xfrm>
            <a:off x="5316141" y="358379"/>
            <a:ext cx="392906" cy="341710"/>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33" name="矩形 35"/>
          <p:cNvSpPr/>
          <p:nvPr/>
        </p:nvSpPr>
        <p:spPr>
          <a:xfrm>
            <a:off x="5732860" y="702469"/>
            <a:ext cx="394097" cy="341710"/>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34" name="矩形 36"/>
          <p:cNvSpPr/>
          <p:nvPr/>
        </p:nvSpPr>
        <p:spPr>
          <a:xfrm>
            <a:off x="6126956" y="1053704"/>
            <a:ext cx="392906" cy="341710"/>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cxnSp>
        <p:nvCxnSpPr>
          <p:cNvPr id="35" name="直線接點 9"/>
          <p:cNvCxnSpPr/>
          <p:nvPr/>
        </p:nvCxnSpPr>
        <p:spPr>
          <a:xfrm>
            <a:off x="5316141" y="358379"/>
            <a:ext cx="1203722" cy="1037035"/>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36" name="矩形 37"/>
          <p:cNvSpPr/>
          <p:nvPr/>
        </p:nvSpPr>
        <p:spPr>
          <a:xfrm>
            <a:off x="4677966" y="2089547"/>
            <a:ext cx="546497" cy="531019"/>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37" name="矩形 38"/>
          <p:cNvSpPr/>
          <p:nvPr/>
        </p:nvSpPr>
        <p:spPr>
          <a:xfrm>
            <a:off x="4692254" y="3946922"/>
            <a:ext cx="546497" cy="531019"/>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cxnSp>
        <p:nvCxnSpPr>
          <p:cNvPr id="39" name="直線接點 40"/>
          <p:cNvCxnSpPr/>
          <p:nvPr/>
        </p:nvCxnSpPr>
        <p:spPr>
          <a:xfrm>
            <a:off x="1839516" y="1819275"/>
            <a:ext cx="1204913" cy="1037035"/>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 name="直線接點 41"/>
          <p:cNvCxnSpPr/>
          <p:nvPr/>
        </p:nvCxnSpPr>
        <p:spPr>
          <a:xfrm>
            <a:off x="1803797" y="2820591"/>
            <a:ext cx="1203722" cy="1037035"/>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5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5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58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58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58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58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58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58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58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58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58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59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159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1592"/>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29"/>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159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childTnLst>
                          </p:cTn>
                        </p:par>
                        <p:par>
                          <p:cTn id="91" fill="hold">
                            <p:stCondLst>
                              <p:cond delay="0"/>
                            </p:stCondLst>
                            <p:childTnLst>
                              <p:par>
                                <p:cTn id="92" presetID="1" presetClass="exit" presetSubtype="0" fill="hold" grpId="1" nodeType="afterEffect">
                                  <p:stCondLst>
                                    <p:cond delay="0"/>
                                  </p:stCondLst>
                                  <p:childTnLst>
                                    <p:set>
                                      <p:cBhvr>
                                        <p:cTn id="93" dur="1" fill="hold">
                                          <p:stCondLst>
                                            <p:cond delay="0"/>
                                          </p:stCondLst>
                                        </p:cTn>
                                        <p:tgtEl>
                                          <p:spTgt spid="31"/>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35"/>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39"/>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40"/>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bldLvl="0" animBg="1"/>
      <p:bldP spid="21578" grpId="0" bldLvl="0" animBg="1"/>
      <p:bldP spid="21579" grpId="0" bldLvl="0" animBg="1"/>
      <p:bldP spid="21580" grpId="0" bldLvl="0" animBg="1"/>
      <p:bldP spid="21581" grpId="0" bldLvl="0" animBg="1"/>
      <p:bldP spid="21582" grpId="0" bldLvl="0" animBg="1"/>
      <p:bldP spid="21583" grpId="0" bldLvl="0" animBg="1"/>
      <p:bldP spid="21584" grpId="0" bldLvl="0" animBg="1"/>
      <p:bldP spid="21585" grpId="0" bldLvl="0" animBg="1"/>
      <p:bldP spid="21586" grpId="0" bldLvl="0" animBg="1"/>
      <p:bldP spid="21587" grpId="0" bldLvl="0" animBg="1"/>
      <p:bldP spid="21588" grpId="0" bldLvl="0" animBg="1"/>
      <p:bldP spid="21589" grpId="0" bldLvl="0" animBg="1"/>
      <p:bldP spid="21590" grpId="0" bldLvl="0" animBg="1"/>
      <p:bldP spid="21591" grpId="0" bldLvl="0" animBg="1"/>
      <p:bldP spid="21592" grpId="0" bldLvl="0" animBg="1"/>
      <p:bldP spid="21593" grpId="0" bldLvl="0" animBg="1"/>
      <p:bldP spid="26" grpId="0" bldLvl="0" animBg="1"/>
      <p:bldP spid="26" grpId="1" bldLvl="0" animBg="1"/>
      <p:bldP spid="27" grpId="0" bldLvl="0" animBg="1"/>
      <p:bldP spid="27" grpId="1" bldLvl="0" animBg="1"/>
      <p:bldP spid="28" grpId="0" bldLvl="0" animBg="1"/>
      <p:bldP spid="28" grpId="1" bldLvl="0" animBg="1"/>
      <p:bldP spid="29" grpId="0" bldLvl="0" animBg="1"/>
      <p:bldP spid="29" grpId="1" bldLvl="0" animBg="1"/>
      <p:bldP spid="31" grpId="0" bldLvl="0" animBg="1"/>
      <p:bldP spid="31" grpId="1" bldLvl="0" animBg="1"/>
      <p:bldP spid="32" grpId="0" bldLvl="0" animBg="1"/>
      <p:bldP spid="33" grpId="0" bldLvl="0" animBg="1"/>
      <p:bldP spid="34" grpId="0" bldLvl="0" animBg="1"/>
      <p:bldP spid="36" grpId="0" bldLvl="0" animBg="1"/>
      <p:bldP spid="37"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2529" name="標題 1"/>
          <p:cNvSpPr>
            <a:spLocks noGrp="1"/>
          </p:cNvSpPr>
          <p:nvPr>
            <p:ph type="title"/>
          </p:nvPr>
        </p:nvSpPr>
        <p:spPr>
          <a:xfrm>
            <a:off x="78423" y="68104"/>
            <a:ext cx="5915025" cy="994172"/>
          </a:xfrm>
        </p:spPr>
        <p:txBody>
          <a:bodyPr vert="horz" wrap="square" lIns="68580" tIns="34290" rIns="68580" bIns="34290" anchor="ctr"/>
          <a:p>
            <a:r>
              <a:rPr lang="en-US" altLang="zh-TW" dirty="0">
                <a:solidFill>
                  <a:schemeClr val="bg1"/>
                </a:solidFill>
                <a:latin typeface="Georgia" panose="02040502050405020303" charset="0"/>
                <a:cs typeface="Georgia" panose="02040502050405020303" charset="0"/>
              </a:rPr>
              <a:t>Convolution</a:t>
            </a:r>
            <a:endParaRPr lang="en-US" altLang="zh-TW" dirty="0">
              <a:solidFill>
                <a:schemeClr val="bg1"/>
              </a:solidFill>
              <a:latin typeface="Georgia" panose="02040502050405020303" charset="0"/>
              <a:cs typeface="Georgia" panose="02040502050405020303" charset="0"/>
            </a:endParaRPr>
          </a:p>
        </p:txBody>
      </p:sp>
      <p:graphicFrame>
        <p:nvGraphicFramePr>
          <p:cNvPr id="22530" name="内容占位符 22529"/>
          <p:cNvGraphicFramePr/>
          <p:nvPr>
            <p:ph idx="1"/>
          </p:nvPr>
        </p:nvGraphicFramePr>
        <p:xfrm>
          <a:off x="1882379" y="1799035"/>
          <a:ext cx="2154555" cy="2057400"/>
        </p:xfrm>
        <a:graphic>
          <a:graphicData uri="http://schemas.openxmlformats.org/drawingml/2006/table">
            <a:tbl>
              <a:tblPr/>
              <a:tblGrid>
                <a:gridCol w="359410"/>
                <a:gridCol w="358775"/>
                <a:gridCol w="359410"/>
                <a:gridCol w="359410"/>
                <a:gridCol w="358140"/>
                <a:gridCol w="359410"/>
              </a:tblGrid>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solidFill>
                            <a:srgbClr val="0000FF"/>
                          </a:solidFill>
                          <a:latin typeface="Georgia" panose="02040502050405020303" charset="0"/>
                          <a:cs typeface="Georgia" panose="02040502050405020303" charset="0"/>
                        </a:rPr>
                        <a:t>1</a:t>
                      </a:r>
                      <a:endParaRPr lang="en-US" altLang="zh-TW" sz="1800">
                        <a:solidFill>
                          <a:srgbClr val="0000FF"/>
                        </a:solidFill>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0</a:t>
                      </a:r>
                      <a:endParaRPr lang="en-US" altLang="zh-TW" sz="1800">
                        <a:latin typeface="Georgia" panose="02040502050405020303" charset="0"/>
                        <a:ea typeface="Arial" panose="020B0604020202020204" pitchFamily="34" charset="0"/>
                        <a:cs typeface="Georgia" panose="02040502050405020303" charset="0"/>
                      </a:endParaRPr>
                    </a:p>
                  </a:txBody>
                  <a:tcPr marL="68565" marR="68565"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bl>
          </a:graphicData>
        </a:graphic>
      </p:graphicFrame>
      <p:sp>
        <p:nvSpPr>
          <p:cNvPr id="22581" name="文字方塊 4"/>
          <p:cNvSpPr txBox="1"/>
          <p:nvPr/>
        </p:nvSpPr>
        <p:spPr>
          <a:xfrm>
            <a:off x="2080022" y="4042172"/>
            <a:ext cx="1759744" cy="368300"/>
          </a:xfrm>
          <a:prstGeom prst="rect">
            <a:avLst/>
          </a:prstGeom>
          <a:noFill/>
          <a:ln w="9525">
            <a:noFill/>
          </a:ln>
        </p:spPr>
        <p:txBody>
          <a:bodyPr>
            <a:spAutoFit/>
          </a:bodyPr>
          <a:p>
            <a:pPr algn="ctr">
              <a:buClrTx/>
            </a:pPr>
            <a:r>
              <a:rPr lang="en-US" altLang="zh-TW" sz="1800" dirty="0">
                <a:solidFill>
                  <a:schemeClr val="bg1"/>
                </a:solidFill>
                <a:latin typeface="Georgia" panose="02040502050405020303" charset="0"/>
                <a:cs typeface="Georgia" panose="02040502050405020303" charset="0"/>
              </a:rPr>
              <a:t>6 x 6 image</a:t>
            </a:r>
            <a:endParaRPr lang="en-US" altLang="zh-TW" sz="1800" dirty="0">
              <a:solidFill>
                <a:schemeClr val="bg1"/>
              </a:solidFill>
              <a:latin typeface="Georgia" panose="02040502050405020303" charset="0"/>
              <a:cs typeface="Georgia" panose="02040502050405020303" charset="0"/>
            </a:endParaRPr>
          </a:p>
        </p:txBody>
      </p:sp>
      <p:sp>
        <p:nvSpPr>
          <p:cNvPr id="22582" name="橢圓 11"/>
          <p:cNvSpPr/>
          <p:nvPr/>
        </p:nvSpPr>
        <p:spPr>
          <a:xfrm>
            <a:off x="4685110" y="2090738"/>
            <a:ext cx="539353"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583" name="橢圓 12"/>
          <p:cNvSpPr/>
          <p:nvPr/>
        </p:nvSpPr>
        <p:spPr>
          <a:xfrm>
            <a:off x="5316141" y="2090738"/>
            <a:ext cx="539353"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584" name="橢圓 13"/>
          <p:cNvSpPr/>
          <p:nvPr/>
        </p:nvSpPr>
        <p:spPr>
          <a:xfrm>
            <a:off x="5947172" y="2090738"/>
            <a:ext cx="540544"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585" name="橢圓 14"/>
          <p:cNvSpPr/>
          <p:nvPr/>
        </p:nvSpPr>
        <p:spPr>
          <a:xfrm>
            <a:off x="6578204" y="2090738"/>
            <a:ext cx="540544"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586" name="橢圓 15"/>
          <p:cNvSpPr/>
          <p:nvPr/>
        </p:nvSpPr>
        <p:spPr>
          <a:xfrm>
            <a:off x="4685110" y="2690813"/>
            <a:ext cx="539353"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587" name="橢圓 16"/>
          <p:cNvSpPr/>
          <p:nvPr/>
        </p:nvSpPr>
        <p:spPr>
          <a:xfrm>
            <a:off x="5316141" y="2690813"/>
            <a:ext cx="539353"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588" name="橢圓 17"/>
          <p:cNvSpPr/>
          <p:nvPr/>
        </p:nvSpPr>
        <p:spPr>
          <a:xfrm>
            <a:off x="5947172" y="2690813"/>
            <a:ext cx="540544"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0</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589" name="橢圓 18"/>
          <p:cNvSpPr/>
          <p:nvPr/>
        </p:nvSpPr>
        <p:spPr>
          <a:xfrm>
            <a:off x="6578204" y="2690813"/>
            <a:ext cx="540544"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590" name="橢圓 19"/>
          <p:cNvSpPr/>
          <p:nvPr/>
        </p:nvSpPr>
        <p:spPr>
          <a:xfrm>
            <a:off x="4685110" y="3334941"/>
            <a:ext cx="539353" cy="539353"/>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591" name="橢圓 20"/>
          <p:cNvSpPr/>
          <p:nvPr/>
        </p:nvSpPr>
        <p:spPr>
          <a:xfrm>
            <a:off x="5316141" y="3334941"/>
            <a:ext cx="539353" cy="539353"/>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592" name="橢圓 21"/>
          <p:cNvSpPr/>
          <p:nvPr/>
        </p:nvSpPr>
        <p:spPr>
          <a:xfrm>
            <a:off x="5947172" y="3334941"/>
            <a:ext cx="540544" cy="539353"/>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0</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593" name="橢圓 22"/>
          <p:cNvSpPr/>
          <p:nvPr/>
        </p:nvSpPr>
        <p:spPr>
          <a:xfrm>
            <a:off x="6578204" y="3334941"/>
            <a:ext cx="540544" cy="539353"/>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594" name="橢圓 23"/>
          <p:cNvSpPr/>
          <p:nvPr/>
        </p:nvSpPr>
        <p:spPr>
          <a:xfrm>
            <a:off x="4685110" y="3935016"/>
            <a:ext cx="539353" cy="539353"/>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595" name="橢圓 24"/>
          <p:cNvSpPr/>
          <p:nvPr/>
        </p:nvSpPr>
        <p:spPr>
          <a:xfrm>
            <a:off x="5316141" y="3935016"/>
            <a:ext cx="539353" cy="539353"/>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-2</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596" name="橢圓 25"/>
          <p:cNvSpPr/>
          <p:nvPr/>
        </p:nvSpPr>
        <p:spPr>
          <a:xfrm>
            <a:off x="5947172" y="3935016"/>
            <a:ext cx="540544" cy="539353"/>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-2</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597" name="橢圓 26"/>
          <p:cNvSpPr/>
          <p:nvPr/>
        </p:nvSpPr>
        <p:spPr>
          <a:xfrm>
            <a:off x="6578204" y="3935016"/>
            <a:ext cx="540544" cy="539353"/>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graphicFrame>
        <p:nvGraphicFramePr>
          <p:cNvPr id="22598" name="表格 22597"/>
          <p:cNvGraphicFramePr/>
          <p:nvPr/>
        </p:nvGraphicFramePr>
        <p:xfrm>
          <a:off x="5407819" y="273844"/>
          <a:ext cx="1216660" cy="1028700"/>
        </p:xfrm>
        <a:graphic>
          <a:graphicData uri="http://schemas.openxmlformats.org/drawingml/2006/table">
            <a:tbl>
              <a:tblPr/>
              <a:tblGrid>
                <a:gridCol w="406400"/>
                <a:gridCol w="404495"/>
                <a:gridCol w="405765"/>
              </a:tblGrid>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bl>
          </a:graphicData>
        </a:graphic>
      </p:graphicFrame>
      <p:sp>
        <p:nvSpPr>
          <p:cNvPr id="22616" name="文字方塊 35"/>
          <p:cNvSpPr txBox="1"/>
          <p:nvPr/>
        </p:nvSpPr>
        <p:spPr>
          <a:xfrm>
            <a:off x="6624638" y="615554"/>
            <a:ext cx="1085850" cy="368300"/>
          </a:xfrm>
          <a:prstGeom prst="rect">
            <a:avLst/>
          </a:prstGeom>
          <a:noFill/>
          <a:ln w="9525">
            <a:noFill/>
          </a:ln>
        </p:spPr>
        <p:txBody>
          <a:bodyPr>
            <a:spAutoFit/>
          </a:bodyPr>
          <a:p>
            <a:pPr algn="ctr">
              <a:buClrTx/>
            </a:pPr>
            <a:r>
              <a:rPr lang="en-US" altLang="zh-TW" sz="1800" dirty="0">
                <a:solidFill>
                  <a:schemeClr val="bg1"/>
                </a:solidFill>
                <a:latin typeface="Georgia" panose="02040502050405020303" charset="0"/>
                <a:cs typeface="Georgia" panose="02040502050405020303" charset="0"/>
              </a:rPr>
              <a:t>Filter 2</a:t>
            </a:r>
            <a:endParaRPr lang="en-US" altLang="zh-TW" sz="1800" dirty="0">
              <a:solidFill>
                <a:schemeClr val="bg1"/>
              </a:solidFill>
              <a:latin typeface="Georgia" panose="02040502050405020303" charset="0"/>
              <a:cs typeface="Georgia" panose="02040502050405020303" charset="0"/>
            </a:endParaRPr>
          </a:p>
        </p:txBody>
      </p:sp>
      <p:sp>
        <p:nvSpPr>
          <p:cNvPr id="25" name="矩形 36"/>
          <p:cNvSpPr/>
          <p:nvPr/>
        </p:nvSpPr>
        <p:spPr>
          <a:xfrm>
            <a:off x="1882379" y="1799035"/>
            <a:ext cx="1062038" cy="1037035"/>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26" name="矩形 37"/>
          <p:cNvSpPr/>
          <p:nvPr/>
        </p:nvSpPr>
        <p:spPr>
          <a:xfrm>
            <a:off x="2259806" y="1799035"/>
            <a:ext cx="1063229" cy="1037035"/>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27" name="矩形 38"/>
          <p:cNvSpPr/>
          <p:nvPr/>
        </p:nvSpPr>
        <p:spPr>
          <a:xfrm>
            <a:off x="2590800" y="1800225"/>
            <a:ext cx="1063229" cy="1037035"/>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28" name="矩形 39"/>
          <p:cNvSpPr/>
          <p:nvPr/>
        </p:nvSpPr>
        <p:spPr>
          <a:xfrm>
            <a:off x="2947988" y="1799035"/>
            <a:ext cx="1063229" cy="1037035"/>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29" name="矩形 40"/>
          <p:cNvSpPr/>
          <p:nvPr/>
        </p:nvSpPr>
        <p:spPr>
          <a:xfrm>
            <a:off x="1882379" y="2107406"/>
            <a:ext cx="1062038" cy="1037035"/>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22622" name="橢圓 41"/>
          <p:cNvSpPr/>
          <p:nvPr/>
        </p:nvSpPr>
        <p:spPr>
          <a:xfrm>
            <a:off x="4822031" y="2246710"/>
            <a:ext cx="540544" cy="540544"/>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623" name="橢圓 42"/>
          <p:cNvSpPr/>
          <p:nvPr/>
        </p:nvSpPr>
        <p:spPr>
          <a:xfrm>
            <a:off x="5453063" y="2246710"/>
            <a:ext cx="540544" cy="540544"/>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624" name="橢圓 43"/>
          <p:cNvSpPr/>
          <p:nvPr/>
        </p:nvSpPr>
        <p:spPr>
          <a:xfrm>
            <a:off x="6085285" y="2246710"/>
            <a:ext cx="539353" cy="540544"/>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625" name="橢圓 44"/>
          <p:cNvSpPr/>
          <p:nvPr/>
        </p:nvSpPr>
        <p:spPr>
          <a:xfrm>
            <a:off x="6716316" y="2246710"/>
            <a:ext cx="540544" cy="540544"/>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626" name="橢圓 45"/>
          <p:cNvSpPr/>
          <p:nvPr/>
        </p:nvSpPr>
        <p:spPr>
          <a:xfrm>
            <a:off x="4822031" y="2846785"/>
            <a:ext cx="540544" cy="540544"/>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627" name="橢圓 46"/>
          <p:cNvSpPr/>
          <p:nvPr/>
        </p:nvSpPr>
        <p:spPr>
          <a:xfrm>
            <a:off x="5453063" y="2846785"/>
            <a:ext cx="540544" cy="540544"/>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628" name="橢圓 47"/>
          <p:cNvSpPr/>
          <p:nvPr/>
        </p:nvSpPr>
        <p:spPr>
          <a:xfrm>
            <a:off x="6085285" y="2846785"/>
            <a:ext cx="539353" cy="540544"/>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-2</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629" name="橢圓 48"/>
          <p:cNvSpPr/>
          <p:nvPr/>
        </p:nvSpPr>
        <p:spPr>
          <a:xfrm>
            <a:off x="6716316" y="2846785"/>
            <a:ext cx="540544" cy="540544"/>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630" name="橢圓 49"/>
          <p:cNvSpPr/>
          <p:nvPr/>
        </p:nvSpPr>
        <p:spPr>
          <a:xfrm>
            <a:off x="4822031" y="3490913"/>
            <a:ext cx="540544" cy="539354"/>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631" name="橢圓 50"/>
          <p:cNvSpPr/>
          <p:nvPr/>
        </p:nvSpPr>
        <p:spPr>
          <a:xfrm>
            <a:off x="5453063" y="3490913"/>
            <a:ext cx="540544" cy="539354"/>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632" name="橢圓 51"/>
          <p:cNvSpPr/>
          <p:nvPr/>
        </p:nvSpPr>
        <p:spPr>
          <a:xfrm>
            <a:off x="6085285" y="3490913"/>
            <a:ext cx="539353" cy="539354"/>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-2</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633" name="橢圓 52"/>
          <p:cNvSpPr/>
          <p:nvPr/>
        </p:nvSpPr>
        <p:spPr>
          <a:xfrm>
            <a:off x="6716316" y="3490913"/>
            <a:ext cx="540544" cy="539354"/>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634" name="橢圓 53"/>
          <p:cNvSpPr/>
          <p:nvPr/>
        </p:nvSpPr>
        <p:spPr>
          <a:xfrm>
            <a:off x="4822031" y="4090988"/>
            <a:ext cx="540544" cy="539354"/>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635" name="橢圓 54"/>
          <p:cNvSpPr/>
          <p:nvPr/>
        </p:nvSpPr>
        <p:spPr>
          <a:xfrm>
            <a:off x="5453063" y="4090988"/>
            <a:ext cx="540544" cy="539354"/>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0</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636" name="橢圓 55"/>
          <p:cNvSpPr/>
          <p:nvPr/>
        </p:nvSpPr>
        <p:spPr>
          <a:xfrm>
            <a:off x="6085285" y="4090988"/>
            <a:ext cx="539353" cy="539354"/>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-4</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637" name="橢圓 56"/>
          <p:cNvSpPr/>
          <p:nvPr/>
        </p:nvSpPr>
        <p:spPr>
          <a:xfrm>
            <a:off x="6716316" y="4090988"/>
            <a:ext cx="540544" cy="539354"/>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46" name="文字方塊 2"/>
          <p:cNvSpPr txBox="1"/>
          <p:nvPr/>
        </p:nvSpPr>
        <p:spPr>
          <a:xfrm>
            <a:off x="4457700" y="1543050"/>
            <a:ext cx="3429000" cy="414020"/>
          </a:xfrm>
          <a:prstGeom prst="rect">
            <a:avLst/>
          </a:prstGeom>
          <a:noFill/>
          <a:ln w="9525">
            <a:noFill/>
          </a:ln>
        </p:spPr>
        <p:txBody>
          <a:bodyPr>
            <a:spAutoFit/>
          </a:bodyPr>
          <a:p>
            <a:pPr>
              <a:buClrTx/>
            </a:pPr>
            <a:r>
              <a:rPr lang="en-US" altLang="zh-TW" sz="2100" dirty="0">
                <a:solidFill>
                  <a:schemeClr val="bg1"/>
                </a:solidFill>
                <a:latin typeface="Georgia" panose="02040502050405020303" charset="0"/>
                <a:cs typeface="Georgia" panose="02040502050405020303" charset="0"/>
              </a:rPr>
              <a:t>Repeat this for each filter</a:t>
            </a:r>
            <a:endParaRPr lang="en-US" altLang="zh-TW" sz="2100" dirty="0">
              <a:solidFill>
                <a:schemeClr val="bg1"/>
              </a:solidFill>
              <a:latin typeface="Georgia" panose="02040502050405020303" charset="0"/>
              <a:cs typeface="Georgia" panose="02040502050405020303" charset="0"/>
            </a:endParaRPr>
          </a:p>
        </p:txBody>
      </p:sp>
      <p:sp>
        <p:nvSpPr>
          <p:cNvPr id="47" name="矩形 57"/>
          <p:cNvSpPr/>
          <p:nvPr/>
        </p:nvSpPr>
        <p:spPr>
          <a:xfrm>
            <a:off x="2955131" y="2837260"/>
            <a:ext cx="1062038" cy="1037035"/>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22640" name="矩形 58"/>
          <p:cNvSpPr/>
          <p:nvPr/>
        </p:nvSpPr>
        <p:spPr>
          <a:xfrm>
            <a:off x="2018110" y="1298972"/>
            <a:ext cx="1002030" cy="368300"/>
          </a:xfrm>
          <a:prstGeom prst="rect">
            <a:avLst/>
          </a:prstGeom>
          <a:noFill/>
          <a:ln w="9525">
            <a:noFill/>
          </a:ln>
        </p:spPr>
        <p:txBody>
          <a:bodyPr wrap="none">
            <a:spAutoFit/>
          </a:bodyPr>
          <a:p>
            <a:pPr>
              <a:buClrTx/>
            </a:pPr>
            <a:r>
              <a:rPr lang="en-US" altLang="zh-TW" sz="1800" dirty="0">
                <a:solidFill>
                  <a:schemeClr val="bg1"/>
                </a:solidFill>
                <a:latin typeface="Georgia" panose="02040502050405020303" charset="0"/>
                <a:cs typeface="Georgia" panose="02040502050405020303" charset="0"/>
              </a:rPr>
              <a:t>s</a:t>
            </a:r>
            <a:r>
              <a:rPr lang="zh-TW" altLang="en-US" sz="1800" dirty="0">
                <a:solidFill>
                  <a:schemeClr val="bg1"/>
                </a:solidFill>
                <a:latin typeface="Georgia" panose="02040502050405020303" charset="0"/>
                <a:cs typeface="Georgia" panose="02040502050405020303" charset="0"/>
              </a:rPr>
              <a:t>tride</a:t>
            </a:r>
            <a:r>
              <a:rPr lang="en-US" altLang="zh-TW" sz="1800" dirty="0">
                <a:solidFill>
                  <a:schemeClr val="bg1"/>
                </a:solidFill>
                <a:latin typeface="Georgia" panose="02040502050405020303" charset="0"/>
                <a:cs typeface="Georgia" panose="02040502050405020303" charset="0"/>
              </a:rPr>
              <a:t>=1</a:t>
            </a:r>
            <a:endParaRPr lang="en-US" altLang="zh-TW" sz="1800" dirty="0">
              <a:solidFill>
                <a:schemeClr val="bg1"/>
              </a:solidFill>
              <a:latin typeface="Georgia" panose="02040502050405020303" charset="0"/>
              <a:cs typeface="Georgia" panose="02040502050405020303" charset="0"/>
            </a:endParaRPr>
          </a:p>
        </p:txBody>
      </p:sp>
      <p:sp>
        <p:nvSpPr>
          <p:cNvPr id="49" name="文字方塊 59"/>
          <p:cNvSpPr txBox="1"/>
          <p:nvPr/>
        </p:nvSpPr>
        <p:spPr>
          <a:xfrm>
            <a:off x="4857750" y="4629150"/>
            <a:ext cx="2743200" cy="553085"/>
          </a:xfrm>
          <a:prstGeom prst="rect">
            <a:avLst/>
          </a:prstGeom>
          <a:noFill/>
          <a:ln w="9525">
            <a:noFill/>
          </a:ln>
        </p:spPr>
        <p:txBody>
          <a:bodyPr>
            <a:spAutoFit/>
          </a:bodyPr>
          <a:p>
            <a:pPr algn="ctr">
              <a:buClrTx/>
            </a:pPr>
            <a:r>
              <a:rPr lang="en-US" altLang="zh-TW" sz="1500" dirty="0">
                <a:solidFill>
                  <a:schemeClr val="bg1"/>
                </a:solidFill>
                <a:latin typeface="Georgia" panose="02040502050405020303" charset="0"/>
                <a:cs typeface="Georgia" panose="02040502050405020303" charset="0"/>
              </a:rPr>
              <a:t>Two 4 x 4 images</a:t>
            </a:r>
            <a:endParaRPr lang="en-US" altLang="zh-TW" sz="1500" dirty="0">
              <a:solidFill>
                <a:schemeClr val="bg1"/>
              </a:solidFill>
              <a:latin typeface="Georgia" panose="02040502050405020303" charset="0"/>
              <a:cs typeface="Georgia" panose="02040502050405020303" charset="0"/>
            </a:endParaRPr>
          </a:p>
          <a:p>
            <a:pPr algn="ctr">
              <a:buClrTx/>
            </a:pPr>
            <a:r>
              <a:rPr lang="en-US" altLang="zh-TW" sz="1500" dirty="0">
                <a:solidFill>
                  <a:schemeClr val="bg1"/>
                </a:solidFill>
                <a:latin typeface="Georgia" panose="02040502050405020303" charset="0"/>
                <a:cs typeface="Georgia" panose="02040502050405020303" charset="0"/>
              </a:rPr>
              <a:t>Forming 2 x 4 x 4 matrix</a:t>
            </a:r>
            <a:endParaRPr lang="en-US" altLang="zh-TW" sz="1500" dirty="0">
              <a:solidFill>
                <a:schemeClr val="bg1"/>
              </a:solidFill>
              <a:latin typeface="Georgia" panose="02040502050405020303" charset="0"/>
              <a:cs typeface="Georgia" panose="02040502050405020303" charset="0"/>
            </a:endParaRPr>
          </a:p>
        </p:txBody>
      </p:sp>
      <p:sp>
        <p:nvSpPr>
          <p:cNvPr id="50" name="矩形 5"/>
          <p:cNvSpPr/>
          <p:nvPr/>
        </p:nvSpPr>
        <p:spPr>
          <a:xfrm>
            <a:off x="5143500" y="3028950"/>
            <a:ext cx="1740694" cy="7298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2100">
                <a:solidFill>
                  <a:schemeClr val="bg1"/>
                </a:solidFill>
                <a:latin typeface="Georgia" panose="02040502050405020303" charset="0"/>
                <a:cs typeface="Georgia" panose="02040502050405020303" charset="0"/>
              </a:rPr>
              <a:t>Feature</a:t>
            </a:r>
            <a:endParaRPr lang="en-US" altLang="zh-TW" sz="2100">
              <a:solidFill>
                <a:schemeClr val="bg1"/>
              </a:solidFill>
              <a:latin typeface="Georgia" panose="02040502050405020303" charset="0"/>
              <a:cs typeface="Georgia" panose="02040502050405020303" charset="0"/>
            </a:endParaRPr>
          </a:p>
          <a:p>
            <a:pPr lvl="0" algn="ctr" eaLnBrk="1" hangingPunct="1">
              <a:buClrTx/>
            </a:pPr>
            <a:r>
              <a:rPr lang="en-US" altLang="zh-TW" sz="2100">
                <a:solidFill>
                  <a:schemeClr val="bg1"/>
                </a:solidFill>
                <a:latin typeface="Georgia" panose="02040502050405020303" charset="0"/>
                <a:cs typeface="Georgia" panose="02040502050405020303" charset="0"/>
              </a:rPr>
              <a:t>Map</a:t>
            </a:r>
            <a:endParaRPr lang="en-US" altLang="zh-TW" sz="2100">
              <a:solidFill>
                <a:schemeClr val="bg1"/>
              </a:solidFill>
              <a:latin typeface="Georgia" panose="02040502050405020303" charset="0"/>
              <a:ea typeface="Arial" panose="020B0604020202020204" pitchFamily="34" charset="0"/>
              <a:cs typeface="Georgia" panose="02040502050405020303"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6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2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6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6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6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6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6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6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6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26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63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63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6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263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263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2636"/>
                                        </p:tgtEl>
                                        <p:attrNameLst>
                                          <p:attrName>style.visibility</p:attrName>
                                        </p:attrNameLst>
                                      </p:cBhvr>
                                      <p:to>
                                        <p:strVal val="visible"/>
                                      </p:to>
                                    </p:set>
                                  </p:childTnLst>
                                </p:cTn>
                              </p:par>
                              <p:par>
                                <p:cTn id="77" presetID="1" presetClass="exit" presetSubtype="0" fill="hold" grpId="1" nodeType="withEffect">
                                  <p:stCondLst>
                                    <p:cond delay="0"/>
                                  </p:stCondLst>
                                  <p:childTnLst>
                                    <p:set>
                                      <p:cBhvr>
                                        <p:cTn id="78" dur="1" fill="hold">
                                          <p:stCondLst>
                                            <p:cond delay="0"/>
                                          </p:stCondLst>
                                        </p:cTn>
                                        <p:tgtEl>
                                          <p:spTgt spid="2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263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bldLvl="0" animBg="1"/>
      <p:bldP spid="26" grpId="0" bldLvl="0" animBg="1"/>
      <p:bldP spid="26" grpId="1" bldLvl="0" animBg="1"/>
      <p:bldP spid="27" grpId="0" bldLvl="0" animBg="1"/>
      <p:bldP spid="27" grpId="1" bldLvl="0" animBg="1"/>
      <p:bldP spid="28" grpId="0" bldLvl="0" animBg="1"/>
      <p:bldP spid="28" grpId="1" bldLvl="0" animBg="1"/>
      <p:bldP spid="29" grpId="0" bldLvl="0" animBg="1"/>
      <p:bldP spid="29" grpId="1" bldLvl="0" animBg="1"/>
      <p:bldP spid="22622" grpId="0" bldLvl="0" animBg="1"/>
      <p:bldP spid="22623" grpId="0" bldLvl="0" animBg="1"/>
      <p:bldP spid="22624" grpId="0" bldLvl="0" animBg="1"/>
      <p:bldP spid="22625" grpId="0" bldLvl="0" animBg="1"/>
      <p:bldP spid="22626" grpId="0" bldLvl="0" animBg="1"/>
      <p:bldP spid="22627" grpId="0" bldLvl="0" animBg="1"/>
      <p:bldP spid="22628" grpId="0" bldLvl="0" animBg="1"/>
      <p:bldP spid="22629" grpId="0" bldLvl="0" animBg="1"/>
      <p:bldP spid="22630" grpId="0" bldLvl="0" animBg="1"/>
      <p:bldP spid="22631" grpId="0" bldLvl="0" animBg="1"/>
      <p:bldP spid="22632" grpId="0" bldLvl="0" animBg="1"/>
      <p:bldP spid="22633" grpId="0" bldLvl="0" animBg="1"/>
      <p:bldP spid="22634" grpId="0" bldLvl="0" animBg="1"/>
      <p:bldP spid="22635" grpId="0" bldLvl="0" animBg="1"/>
      <p:bldP spid="22636" grpId="0" bldLvl="0" animBg="1"/>
      <p:bldP spid="22637" grpId="0" bldLvl="0" animBg="1"/>
      <p:bldP spid="46" grpId="0"/>
      <p:bldP spid="47" grpId="0" bldLvl="0" animBg="1"/>
      <p:bldP spid="49" grpId="0"/>
      <p:bldP spid="50"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664" name="Shape 664"/>
        <p:cNvGrpSpPr/>
        <p:nvPr/>
      </p:nvGrpSpPr>
      <p:grpSpPr>
        <a:xfrm>
          <a:off x="0" y="0"/>
          <a:ext cx="0" cy="0"/>
          <a:chOff x="0" y="0"/>
          <a:chExt cx="0" cy="0"/>
        </a:xfrm>
      </p:grpSpPr>
      <p:pic>
        <p:nvPicPr>
          <p:cNvPr id="665" name="Shape 665"/>
          <p:cNvPicPr preferRelativeResize="0"/>
          <p:nvPr/>
        </p:nvPicPr>
        <p:blipFill>
          <a:blip r:embed="rId1"/>
          <a:stretch>
            <a:fillRect/>
          </a:stretch>
        </p:blipFill>
        <p:spPr>
          <a:xfrm>
            <a:off x="726313" y="714375"/>
            <a:ext cx="7667625" cy="3714750"/>
          </a:xfrm>
          <a:prstGeom prst="rect">
            <a:avLst/>
          </a:prstGeom>
          <a:noFill/>
          <a:ln>
            <a:noFill/>
          </a:ln>
        </p:spPr>
      </p:pic>
      <p:sp>
        <p:nvSpPr>
          <p:cNvPr id="666" name="Shape 666"/>
          <p:cNvSpPr txBox="1"/>
          <p:nvPr/>
        </p:nvSpPr>
        <p:spPr>
          <a:xfrm>
            <a:off x="4491625" y="747225"/>
            <a:ext cx="3902400" cy="184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500">
                <a:solidFill>
                  <a:srgbClr val="FF0000"/>
                </a:solidFill>
              </a:rPr>
              <a:t>Common settings:</a:t>
            </a:r>
            <a:endParaRPr sz="1500">
              <a:solidFill>
                <a:srgbClr val="FF0000"/>
              </a:solidFill>
            </a:endParaRPr>
          </a:p>
          <a:p>
            <a:pPr marL="0" lvl="0" indent="0" rtl="0">
              <a:spcBef>
                <a:spcPts val="0"/>
              </a:spcBef>
              <a:spcAft>
                <a:spcPts val="0"/>
              </a:spcAft>
              <a:buNone/>
            </a:pPr>
            <a:endParaRPr sz="1500">
              <a:solidFill>
                <a:srgbClr val="FF0000"/>
              </a:solidFill>
            </a:endParaRPr>
          </a:p>
          <a:p>
            <a:pPr marL="0" lvl="0" indent="0" rtl="0">
              <a:spcBef>
                <a:spcPts val="0"/>
              </a:spcBef>
              <a:spcAft>
                <a:spcPts val="0"/>
              </a:spcAft>
              <a:buNone/>
            </a:pPr>
            <a:r>
              <a:rPr lang="en-GB" sz="1500">
                <a:solidFill>
                  <a:srgbClr val="FF0000"/>
                </a:solidFill>
              </a:rPr>
              <a:t>K = (powers of 2, e.g. 32, 64, 128, 512)</a:t>
            </a:r>
            <a:endParaRPr sz="1500">
              <a:solidFill>
                <a:srgbClr val="FF0000"/>
              </a:solidFill>
            </a:endParaRPr>
          </a:p>
          <a:p>
            <a:pPr marL="457200" lvl="0" indent="-323850" rtl="0">
              <a:spcBef>
                <a:spcPts val="0"/>
              </a:spcBef>
              <a:spcAft>
                <a:spcPts val="0"/>
              </a:spcAft>
              <a:buClr>
                <a:srgbClr val="FF0000"/>
              </a:buClr>
              <a:buSzPts val="1500"/>
              <a:buChar char="-"/>
            </a:pPr>
            <a:r>
              <a:rPr lang="en-GB" sz="1500">
                <a:solidFill>
                  <a:srgbClr val="FF0000"/>
                </a:solidFill>
              </a:rPr>
              <a:t>F = 3, S = 1, P = 1</a:t>
            </a:r>
            <a:endParaRPr sz="1500">
              <a:solidFill>
                <a:srgbClr val="FF0000"/>
              </a:solidFill>
            </a:endParaRPr>
          </a:p>
          <a:p>
            <a:pPr marL="457200" lvl="0" indent="-323850" rtl="0">
              <a:spcBef>
                <a:spcPts val="0"/>
              </a:spcBef>
              <a:spcAft>
                <a:spcPts val="0"/>
              </a:spcAft>
              <a:buClr>
                <a:srgbClr val="FF0000"/>
              </a:buClr>
              <a:buSzPts val="1500"/>
              <a:buChar char="-"/>
            </a:pPr>
            <a:r>
              <a:rPr lang="en-GB" sz="1500">
                <a:solidFill>
                  <a:srgbClr val="FF0000"/>
                </a:solidFill>
              </a:rPr>
              <a:t>F = 5, S = 1, P = 2</a:t>
            </a:r>
            <a:endParaRPr sz="1500">
              <a:solidFill>
                <a:srgbClr val="FF0000"/>
              </a:solidFill>
            </a:endParaRPr>
          </a:p>
          <a:p>
            <a:pPr marL="457200" lvl="0" indent="-323850" rtl="0">
              <a:spcBef>
                <a:spcPts val="0"/>
              </a:spcBef>
              <a:spcAft>
                <a:spcPts val="0"/>
              </a:spcAft>
              <a:buClr>
                <a:srgbClr val="FF0000"/>
              </a:buClr>
              <a:buSzPts val="1500"/>
              <a:buChar char="-"/>
            </a:pPr>
            <a:r>
              <a:rPr lang="en-GB" sz="1500">
                <a:solidFill>
                  <a:srgbClr val="FF0000"/>
                </a:solidFill>
              </a:rPr>
              <a:t>F = 5, S = 2, P = ? (whatever fits)</a:t>
            </a:r>
            <a:endParaRPr sz="1500">
              <a:solidFill>
                <a:srgbClr val="FF0000"/>
              </a:solidFill>
            </a:endParaRPr>
          </a:p>
          <a:p>
            <a:pPr marL="457200" lvl="0" indent="-323850" rtl="0">
              <a:spcBef>
                <a:spcPts val="0"/>
              </a:spcBef>
              <a:spcAft>
                <a:spcPts val="0"/>
              </a:spcAft>
              <a:buClr>
                <a:srgbClr val="FF0000"/>
              </a:buClr>
              <a:buSzPts val="1500"/>
              <a:buChar char="-"/>
            </a:pPr>
            <a:r>
              <a:rPr lang="en-GB" sz="1500">
                <a:solidFill>
                  <a:srgbClr val="FF0000"/>
                </a:solidFill>
              </a:rPr>
              <a:t>F = 1, S = 1, P = 0</a:t>
            </a:r>
            <a:endParaRPr sz="1500">
              <a:solidFill>
                <a:srgbClr val="FF0000"/>
              </a:solidFill>
            </a:endParaRPr>
          </a:p>
        </p:txBody>
      </p:sp>
      <p:sp>
        <p:nvSpPr>
          <p:cNvPr id="667" name="Shape 667"/>
          <p:cNvSpPr/>
          <p:nvPr/>
        </p:nvSpPr>
        <p:spPr>
          <a:xfrm>
            <a:off x="1257000" y="1626700"/>
            <a:ext cx="2966100" cy="927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671" name="Shape 671"/>
        <p:cNvGrpSpPr/>
        <p:nvPr/>
      </p:nvGrpSpPr>
      <p:grpSpPr>
        <a:xfrm>
          <a:off x="0" y="0"/>
          <a:ext cx="0" cy="0"/>
          <a:chOff x="0" y="0"/>
          <a:chExt cx="0" cy="0"/>
        </a:xfrm>
      </p:grpSpPr>
      <p:pic>
        <p:nvPicPr>
          <p:cNvPr id="672" name="Shape 672"/>
          <p:cNvPicPr preferRelativeResize="0"/>
          <p:nvPr/>
        </p:nvPicPr>
        <p:blipFill>
          <a:blip r:embed="rId1"/>
          <a:stretch>
            <a:fillRect/>
          </a:stretch>
        </p:blipFill>
        <p:spPr>
          <a:xfrm>
            <a:off x="152400" y="152400"/>
            <a:ext cx="5296228" cy="4838700"/>
          </a:xfrm>
          <a:prstGeom prst="rect">
            <a:avLst/>
          </a:prstGeom>
          <a:noFill/>
          <a:ln>
            <a:noFill/>
          </a:ln>
        </p:spPr>
      </p:pic>
      <p:pic>
        <p:nvPicPr>
          <p:cNvPr id="673" name="Shape 673"/>
          <p:cNvPicPr preferRelativeResize="0"/>
          <p:nvPr/>
        </p:nvPicPr>
        <p:blipFill>
          <a:blip r:embed="rId2"/>
          <a:stretch>
            <a:fillRect/>
          </a:stretch>
        </p:blipFill>
        <p:spPr>
          <a:xfrm>
            <a:off x="3131825" y="1112774"/>
            <a:ext cx="5463549" cy="1936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671" name="Shape 671"/>
        <p:cNvGrpSpPr/>
        <p:nvPr/>
      </p:nvGrpSpPr>
      <p:grpSpPr>
        <a:xfrm>
          <a:off x="0" y="0"/>
          <a:ext cx="0" cy="0"/>
          <a:chOff x="0" y="0"/>
          <a:chExt cx="0" cy="0"/>
        </a:xfrm>
      </p:grpSpPr>
      <p:sp>
        <p:nvSpPr>
          <p:cNvPr id="22529" name="標題 1"/>
          <p:cNvSpPr>
            <a:spLocks noGrp="1"/>
          </p:cNvSpPr>
          <p:nvPr>
            <p:ph type="title"/>
          </p:nvPr>
        </p:nvSpPr>
        <p:spPr>
          <a:xfrm>
            <a:off x="78423" y="68104"/>
            <a:ext cx="5915025" cy="994172"/>
          </a:xfrm>
        </p:spPr>
        <p:txBody>
          <a:bodyPr vert="horz" wrap="square" lIns="68580" tIns="34290" rIns="68580" bIns="34290" anchor="ctr"/>
          <a:p>
            <a:r>
              <a:rPr lang="en-US" altLang="zh-TW" dirty="0">
                <a:solidFill>
                  <a:schemeClr val="bg1"/>
                </a:solidFill>
                <a:latin typeface="Georgia" panose="02040502050405020303" charset="0"/>
                <a:cs typeface="Georgia" panose="02040502050405020303" charset="0"/>
              </a:rPr>
              <a:t>Convolution layer in tensorflow</a:t>
            </a:r>
            <a:endParaRPr lang="en-US" altLang="zh-TW" dirty="0">
              <a:solidFill>
                <a:schemeClr val="bg1"/>
              </a:solidFill>
              <a:latin typeface="Georgia" panose="02040502050405020303" charset="0"/>
              <a:cs typeface="Georgia" panose="02040502050405020303" charset="0"/>
            </a:endParaRPr>
          </a:p>
        </p:txBody>
      </p:sp>
      <p:sp>
        <p:nvSpPr>
          <p:cNvPr id="1" name="文本框 0"/>
          <p:cNvSpPr txBox="1"/>
          <p:nvPr/>
        </p:nvSpPr>
        <p:spPr>
          <a:xfrm>
            <a:off x="701675" y="913130"/>
            <a:ext cx="7063740" cy="737235"/>
          </a:xfrm>
          <a:prstGeom prst="rect">
            <a:avLst/>
          </a:prstGeom>
          <a:noFill/>
        </p:spPr>
        <p:txBody>
          <a:bodyPr wrap="square" rtlCol="0">
            <a:spAutoFit/>
          </a:bodyPr>
          <a:p>
            <a:pPr algn="just"/>
            <a:r>
              <a:rPr lang="zh-CN" altLang="en-US">
                <a:latin typeface="Georgia" panose="02040502050405020303" charset="0"/>
                <a:cs typeface="Georgia" panose="02040502050405020303" charset="0"/>
              </a:rPr>
              <a:t>We will be using</a:t>
            </a:r>
            <a:r>
              <a:rPr lang="zh-CN" altLang="en-US"/>
              <a:t> </a:t>
            </a:r>
            <a:r>
              <a:rPr lang="zh-CN" altLang="en-US">
                <a:solidFill>
                  <a:schemeClr val="bg1"/>
                </a:solidFill>
                <a:effectLst>
                  <a:outerShdw blurRad="38100" dist="25400" dir="5400000" algn="ctr" rotWithShape="0">
                    <a:srgbClr val="6E747A">
                      <a:alpha val="43000"/>
                    </a:srgbClr>
                  </a:outerShdw>
                </a:effectLst>
              </a:rPr>
              <a:t>tf.nn.conv2d</a:t>
            </a:r>
            <a:r>
              <a:rPr lang="zh-CN" altLang="en-US">
                <a:latin typeface="Georgia" panose="02040502050405020303" charset="0"/>
                <a:cs typeface="Georgia" panose="02040502050405020303" charset="0"/>
              </a:rPr>
              <a:t> for the convolutional layer. A common practice is to group convolutional layer and non-linearity together, which we will do in this case. We will create a method conv_relu that can be used for both convolutional layers.</a:t>
            </a:r>
            <a:endParaRPr lang="zh-CN" altLang="en-US">
              <a:latin typeface="Georgia" panose="02040502050405020303" charset="0"/>
              <a:cs typeface="Georgia" panose="02040502050405020303" charset="0"/>
            </a:endParaRPr>
          </a:p>
        </p:txBody>
      </p:sp>
      <p:graphicFrame>
        <p:nvGraphicFramePr>
          <p:cNvPr id="2" name="表格 1"/>
          <p:cNvGraphicFramePr/>
          <p:nvPr/>
        </p:nvGraphicFramePr>
        <p:xfrm>
          <a:off x="855980" y="1650365"/>
          <a:ext cx="5943600" cy="2524760"/>
        </p:xfrm>
        <a:graphic>
          <a:graphicData uri="http://schemas.openxmlformats.org/drawingml/2006/table">
            <a:tbl>
              <a:tblPr firstRow="1" bandRow="1">
                <a:tableStyleId>{5940675A-B579-460E-94D1-54222C63F5DA}</a:tableStyleId>
              </a:tblPr>
              <a:tblGrid>
                <a:gridCol w="5943600"/>
              </a:tblGrid>
              <a:tr h="2524760">
                <a:tc>
                  <a:txBody>
                    <a:bodyPr/>
                    <a:p>
                      <a:pPr marL="0" indent="0">
                        <a:buNone/>
                      </a:pPr>
                      <a:r>
                        <a:rPr lang="en-US" sz="1200">
                          <a:solidFill>
                            <a:srgbClr val="000088"/>
                          </a:solidFill>
                          <a:latin typeface="Consolas" panose="020B0609020204030204" charset="0"/>
                          <a:cs typeface="Consolas" panose="020B0609020204030204" charset="0"/>
                        </a:rPr>
                        <a:t>def</a:t>
                      </a:r>
                      <a:r>
                        <a:rPr lang="en-US" sz="1200">
                          <a:solidFill>
                            <a:srgbClr val="000000"/>
                          </a:solidFill>
                          <a:latin typeface="Consolas" panose="020B0609020204030204" charset="0"/>
                          <a:cs typeface="Consolas" panose="020B0609020204030204" charset="0"/>
                        </a:rPr>
                        <a:t> conv_relu</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inputs</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filters</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k_size</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stride</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padding</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scope_name</a:t>
                      </a:r>
                      <a:r>
                        <a:rPr lang="en-US" sz="1200">
                          <a:solidFill>
                            <a:srgbClr val="666600"/>
                          </a:solidFill>
                          <a:latin typeface="Consolas" panose="020B0609020204030204" charset="0"/>
                          <a:cs typeface="Consolas" panose="020B0609020204030204" charset="0"/>
                        </a:rPr>
                        <a:t>):</a:t>
                      </a:r>
                      <a:endParaRPr lang="en-US" sz="1200">
                        <a:solidFill>
                          <a:srgbClr val="666600"/>
                        </a:solidFill>
                        <a:latin typeface="Consolas" panose="020B0609020204030204" charset="0"/>
                        <a:cs typeface="Consolas" panose="020B0609020204030204" charset="0"/>
                      </a:endParaRPr>
                    </a:p>
                    <a:p>
                      <a:pPr marL="0" indent="0">
                        <a:buNone/>
                      </a:pPr>
                      <a:r>
                        <a:rPr lang="en-US" sz="1200">
                          <a:solidFill>
                            <a:srgbClr val="000000"/>
                          </a:solidFill>
                          <a:latin typeface="Consolas" panose="020B0609020204030204" charset="0"/>
                          <a:cs typeface="Consolas" panose="020B0609020204030204" charset="0"/>
                        </a:rPr>
                        <a:t>    </a:t>
                      </a:r>
                      <a:r>
                        <a:rPr lang="en-US" sz="1200">
                          <a:solidFill>
                            <a:srgbClr val="000088"/>
                          </a:solidFill>
                          <a:latin typeface="Consolas" panose="020B0609020204030204" charset="0"/>
                          <a:cs typeface="Consolas" panose="020B0609020204030204" charset="0"/>
                        </a:rPr>
                        <a:t>with</a:t>
                      </a:r>
                      <a:r>
                        <a:rPr lang="en-US" sz="1200">
                          <a:solidFill>
                            <a:srgbClr val="000000"/>
                          </a:solidFill>
                          <a:latin typeface="Consolas" panose="020B0609020204030204" charset="0"/>
                          <a:cs typeface="Consolas" panose="020B0609020204030204" charset="0"/>
                        </a:rPr>
                        <a:t> tf</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variable_scope</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scope_name</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reuse</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tf</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AUTO_REUSE</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a:t>
                      </a:r>
                      <a:r>
                        <a:rPr lang="en-US" sz="1200">
                          <a:solidFill>
                            <a:srgbClr val="000088"/>
                          </a:solidFill>
                          <a:latin typeface="Consolas" panose="020B0609020204030204" charset="0"/>
                          <a:cs typeface="Consolas" panose="020B0609020204030204" charset="0"/>
                        </a:rPr>
                        <a:t>as</a:t>
                      </a:r>
                      <a:r>
                        <a:rPr lang="en-US" sz="1200">
                          <a:solidFill>
                            <a:srgbClr val="000000"/>
                          </a:solidFill>
                          <a:latin typeface="Consolas" panose="020B0609020204030204" charset="0"/>
                          <a:cs typeface="Consolas" panose="020B0609020204030204" charset="0"/>
                        </a:rPr>
                        <a:t> scope:</a:t>
                      </a:r>
                      <a:endParaRPr lang="en-US" sz="1200">
                        <a:solidFill>
                          <a:srgbClr val="000000"/>
                        </a:solidFill>
                        <a:latin typeface="Consolas" panose="020B0609020204030204" charset="0"/>
                        <a:cs typeface="Consolas" panose="020B0609020204030204" charset="0"/>
                      </a:endParaRPr>
                    </a:p>
                    <a:p>
                      <a:pPr marL="0" indent="0">
                        <a:buNone/>
                      </a:pPr>
                      <a:r>
                        <a:rPr lang="en-US" sz="1200">
                          <a:solidFill>
                            <a:srgbClr val="000000"/>
                          </a:solidFill>
                          <a:latin typeface="Consolas" panose="020B0609020204030204" charset="0"/>
                          <a:cs typeface="Consolas" panose="020B0609020204030204" charset="0"/>
                        </a:rPr>
                        <a:t>        in_channels </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inputs</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shape</a:t>
                      </a:r>
                      <a:r>
                        <a:rPr lang="en-US" sz="1200">
                          <a:solidFill>
                            <a:srgbClr val="666600"/>
                          </a:solidFill>
                          <a:latin typeface="Consolas" panose="020B0609020204030204" charset="0"/>
                          <a:cs typeface="Consolas" panose="020B0609020204030204" charset="0"/>
                        </a:rPr>
                        <a:t>[-</a:t>
                      </a:r>
                      <a:r>
                        <a:rPr lang="en-US" sz="1200">
                          <a:solidFill>
                            <a:srgbClr val="006666"/>
                          </a:solidFill>
                          <a:latin typeface="Consolas" panose="020B0609020204030204" charset="0"/>
                          <a:cs typeface="Consolas" panose="020B0609020204030204" charset="0"/>
                        </a:rPr>
                        <a:t>1]</a:t>
                      </a:r>
                      <a:endParaRPr lang="en-US" sz="1200">
                        <a:solidFill>
                          <a:srgbClr val="006666"/>
                        </a:solidFill>
                        <a:latin typeface="Consolas" panose="020B0609020204030204" charset="0"/>
                        <a:cs typeface="Consolas" panose="020B0609020204030204" charset="0"/>
                      </a:endParaRPr>
                    </a:p>
                    <a:p>
                      <a:pPr marL="0" indent="0">
                        <a:buNone/>
                      </a:pPr>
                      <a:r>
                        <a:rPr lang="en-US" sz="1200">
                          <a:solidFill>
                            <a:srgbClr val="000000"/>
                          </a:solidFill>
                          <a:latin typeface="Consolas" panose="020B0609020204030204" charset="0"/>
                          <a:cs typeface="Consolas" panose="020B0609020204030204" charset="0"/>
                        </a:rPr>
                        <a:t>        kernel </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tf</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get_variable</a:t>
                      </a:r>
                      <a:r>
                        <a:rPr lang="en-US" sz="1200">
                          <a:solidFill>
                            <a:srgbClr val="666600"/>
                          </a:solidFill>
                          <a:latin typeface="Consolas" panose="020B0609020204030204" charset="0"/>
                          <a:cs typeface="Consolas" panose="020B0609020204030204" charset="0"/>
                        </a:rPr>
                        <a:t>(</a:t>
                      </a:r>
                      <a:r>
                        <a:rPr lang="en-US" sz="1200">
                          <a:solidFill>
                            <a:srgbClr val="008800"/>
                          </a:solidFill>
                          <a:latin typeface="Consolas" panose="020B0609020204030204" charset="0"/>
                          <a:cs typeface="Consolas" panose="020B0609020204030204" charset="0"/>
                        </a:rPr>
                        <a:t>'kernel'</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k_size</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k_size</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in_channels</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filters</a:t>
                      </a:r>
                      <a:r>
                        <a:rPr lang="en-US" sz="1200">
                          <a:solidFill>
                            <a:srgbClr val="666600"/>
                          </a:solidFill>
                          <a:latin typeface="Consolas" panose="020B0609020204030204" charset="0"/>
                          <a:cs typeface="Consolas" panose="020B0609020204030204" charset="0"/>
                        </a:rPr>
                        <a:t>], </a:t>
                      </a:r>
                      <a:endParaRPr lang="en-US" sz="1200">
                        <a:solidFill>
                          <a:srgbClr val="666600"/>
                        </a:solidFill>
                        <a:latin typeface="Consolas" panose="020B0609020204030204" charset="0"/>
                        <a:cs typeface="Consolas" panose="020B0609020204030204" charset="0"/>
                      </a:endParaRPr>
                    </a:p>
                    <a:p>
                      <a:pPr marL="0" indent="0">
                        <a:buNone/>
                      </a:pPr>
                      <a:r>
                        <a:rPr lang="en-US" sz="1200">
                          <a:solidFill>
                            <a:srgbClr val="000000"/>
                          </a:solidFill>
                          <a:latin typeface="Consolas" panose="020B0609020204030204" charset="0"/>
                          <a:cs typeface="Consolas" panose="020B0609020204030204" charset="0"/>
                        </a:rPr>
                        <a:t>                                initializer</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tf</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truncated_normal_initializer</a:t>
                      </a:r>
                      <a:r>
                        <a:rPr lang="en-US" sz="1200">
                          <a:solidFill>
                            <a:srgbClr val="666600"/>
                          </a:solidFill>
                          <a:latin typeface="Consolas" panose="020B0609020204030204" charset="0"/>
                          <a:cs typeface="Consolas" panose="020B0609020204030204" charset="0"/>
                        </a:rPr>
                        <a:t>())</a:t>
                      </a:r>
                      <a:endParaRPr lang="en-US" sz="1200">
                        <a:solidFill>
                          <a:srgbClr val="666600"/>
                        </a:solidFill>
                        <a:latin typeface="Consolas" panose="020B0609020204030204" charset="0"/>
                        <a:cs typeface="Consolas" panose="020B0609020204030204" charset="0"/>
                      </a:endParaRPr>
                    </a:p>
                    <a:p>
                      <a:pPr marL="0" indent="0">
                        <a:buNone/>
                      </a:pPr>
                      <a:r>
                        <a:rPr lang="en-US" sz="1200">
                          <a:solidFill>
                            <a:srgbClr val="000000"/>
                          </a:solidFill>
                          <a:latin typeface="Consolas" panose="020B0609020204030204" charset="0"/>
                          <a:cs typeface="Consolas" panose="020B0609020204030204" charset="0"/>
                        </a:rPr>
                        <a:t>        biases </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tf</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get_variable</a:t>
                      </a:r>
                      <a:r>
                        <a:rPr lang="en-US" sz="1200">
                          <a:solidFill>
                            <a:srgbClr val="666600"/>
                          </a:solidFill>
                          <a:latin typeface="Consolas" panose="020B0609020204030204" charset="0"/>
                          <a:cs typeface="Consolas" panose="020B0609020204030204" charset="0"/>
                        </a:rPr>
                        <a:t>(</a:t>
                      </a:r>
                      <a:r>
                        <a:rPr lang="en-US" sz="1200">
                          <a:solidFill>
                            <a:srgbClr val="008800"/>
                          </a:solidFill>
                          <a:latin typeface="Consolas" panose="020B0609020204030204" charset="0"/>
                          <a:cs typeface="Consolas" panose="020B0609020204030204" charset="0"/>
                        </a:rPr>
                        <a:t>'biases'</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filters</a:t>
                      </a:r>
                      <a:r>
                        <a:rPr lang="en-US" sz="1200">
                          <a:solidFill>
                            <a:srgbClr val="666600"/>
                          </a:solidFill>
                          <a:latin typeface="Consolas" panose="020B0609020204030204" charset="0"/>
                          <a:cs typeface="Consolas" panose="020B0609020204030204" charset="0"/>
                        </a:rPr>
                        <a:t>],</a:t>
                      </a:r>
                      <a:endParaRPr lang="en-US" sz="1200">
                        <a:solidFill>
                          <a:srgbClr val="666600"/>
                        </a:solidFill>
                        <a:latin typeface="Consolas" panose="020B0609020204030204" charset="0"/>
                        <a:cs typeface="Consolas" panose="020B0609020204030204" charset="0"/>
                      </a:endParaRPr>
                    </a:p>
                    <a:p>
                      <a:pPr marL="0" indent="0">
                        <a:buNone/>
                      </a:pPr>
                      <a:r>
                        <a:rPr lang="en-US" sz="1200">
                          <a:solidFill>
                            <a:srgbClr val="000000"/>
                          </a:solidFill>
                          <a:latin typeface="Consolas" panose="020B0609020204030204" charset="0"/>
                          <a:cs typeface="Consolas" panose="020B0609020204030204" charset="0"/>
                        </a:rPr>
                        <a:t>                            initializer</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tf</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random_normal_initializer</a:t>
                      </a:r>
                      <a:r>
                        <a:rPr lang="en-US" sz="1200">
                          <a:solidFill>
                            <a:srgbClr val="666600"/>
                          </a:solidFill>
                          <a:latin typeface="Consolas" panose="020B0609020204030204" charset="0"/>
                          <a:cs typeface="Consolas" panose="020B0609020204030204" charset="0"/>
                        </a:rPr>
                        <a:t>())</a:t>
                      </a:r>
                      <a:endParaRPr lang="en-US" sz="1200">
                        <a:solidFill>
                          <a:srgbClr val="666600"/>
                        </a:solidFill>
                        <a:latin typeface="Consolas" panose="020B0609020204030204" charset="0"/>
                        <a:cs typeface="Consolas" panose="020B0609020204030204" charset="0"/>
                      </a:endParaRPr>
                    </a:p>
                    <a:p>
                      <a:pPr marL="0" indent="0">
                        <a:buNone/>
                      </a:pPr>
                      <a:r>
                        <a:rPr lang="en-US" sz="1200">
                          <a:solidFill>
                            <a:srgbClr val="000000"/>
                          </a:solidFill>
                          <a:latin typeface="Consolas" panose="020B0609020204030204" charset="0"/>
                          <a:cs typeface="Consolas" panose="020B0609020204030204" charset="0"/>
                        </a:rPr>
                        <a:t>        conv </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tf</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nn</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conv2d</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inputs</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kernel</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strides</a:t>
                      </a:r>
                      <a:r>
                        <a:rPr lang="en-US" sz="1200">
                          <a:solidFill>
                            <a:srgbClr val="666600"/>
                          </a:solidFill>
                          <a:latin typeface="Consolas" panose="020B0609020204030204" charset="0"/>
                          <a:cs typeface="Consolas" panose="020B0609020204030204" charset="0"/>
                        </a:rPr>
                        <a:t>=[</a:t>
                      </a:r>
                      <a:r>
                        <a:rPr lang="en-US" sz="1200">
                          <a:solidFill>
                            <a:srgbClr val="006666"/>
                          </a:solidFill>
                          <a:latin typeface="Consolas" panose="020B0609020204030204" charset="0"/>
                          <a:cs typeface="Consolas" panose="020B0609020204030204" charset="0"/>
                        </a:rPr>
                        <a:t>1</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stride</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stride</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a:t>
                      </a:r>
                      <a:r>
                        <a:rPr lang="en-US" sz="1200">
                          <a:solidFill>
                            <a:srgbClr val="006666"/>
                          </a:solidFill>
                          <a:latin typeface="Consolas" panose="020B0609020204030204" charset="0"/>
                          <a:cs typeface="Consolas" panose="020B0609020204030204" charset="0"/>
                        </a:rPr>
                        <a:t>1</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padding</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padding)</a:t>
                      </a:r>
                      <a:endParaRPr lang="en-US" sz="1200">
                        <a:solidFill>
                          <a:srgbClr val="000000"/>
                        </a:solidFill>
                        <a:latin typeface="Consolas" panose="020B0609020204030204" charset="0"/>
                        <a:cs typeface="Consolas" panose="020B0609020204030204" charset="0"/>
                      </a:endParaRPr>
                    </a:p>
                    <a:p>
                      <a:pPr marL="0" indent="0">
                        <a:buNone/>
                      </a:pPr>
                      <a:r>
                        <a:rPr lang="en-US" sz="1200">
                          <a:solidFill>
                            <a:srgbClr val="000000"/>
                          </a:solidFill>
                          <a:latin typeface="Consolas" panose="020B0609020204030204" charset="0"/>
                          <a:cs typeface="Consolas" panose="020B0609020204030204" charset="0"/>
                        </a:rPr>
                        <a:t>    </a:t>
                      </a:r>
                      <a:r>
                        <a:rPr lang="en-US" sz="1200">
                          <a:solidFill>
                            <a:srgbClr val="000088"/>
                          </a:solidFill>
                          <a:latin typeface="Consolas" panose="020B0609020204030204" charset="0"/>
                          <a:cs typeface="Consolas" panose="020B0609020204030204" charset="0"/>
                        </a:rPr>
                        <a:t>return</a:t>
                      </a:r>
                      <a:r>
                        <a:rPr lang="en-US" sz="1200">
                          <a:solidFill>
                            <a:srgbClr val="000000"/>
                          </a:solidFill>
                          <a:latin typeface="Consolas" panose="020B0609020204030204" charset="0"/>
                          <a:cs typeface="Consolas" panose="020B0609020204030204" charset="0"/>
                        </a:rPr>
                        <a:t> tf</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nn</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relu</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conv </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biases</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name</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scope</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name)</a:t>
                      </a:r>
                      <a:endParaRPr lang="en-US" altLang="en-US" sz="1200">
                        <a:solidFill>
                          <a:srgbClr val="000088"/>
                        </a:solidFill>
                        <a:latin typeface="Consolas" panose="020B0609020204030204" charset="0"/>
                        <a:ea typeface="Consolas" panose="020B0609020204030204" charset="0"/>
                        <a:cs typeface="Consolas" panose="020B0609020204030204" charset="0"/>
                      </a:endParaRPr>
                    </a:p>
                  </a:txBody>
                  <a:tcPr marL="63500" marR="63500" marT="63500" marB="6350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7649" name="標題 1"/>
          <p:cNvSpPr>
            <a:spLocks noGrp="1"/>
          </p:cNvSpPr>
          <p:nvPr>
            <p:ph type="title"/>
          </p:nvPr>
        </p:nvSpPr>
        <p:spPr>
          <a:xfrm>
            <a:off x="1614488" y="273844"/>
            <a:ext cx="5915025" cy="994172"/>
          </a:xfrm>
        </p:spPr>
        <p:txBody>
          <a:bodyPr vert="horz" wrap="square" lIns="68580" tIns="34290" rIns="68580" bIns="34290" anchor="ctr"/>
          <a:p>
            <a:r>
              <a:rPr lang="en-US" altLang="zh-TW" dirty="0">
                <a:solidFill>
                  <a:schemeClr val="bg1"/>
                </a:solidFill>
                <a:latin typeface="Georgia" panose="02040502050405020303" charset="0"/>
                <a:cs typeface="Georgia" panose="02040502050405020303" charset="0"/>
              </a:rPr>
              <a:t>The whole CNN</a:t>
            </a:r>
            <a:endParaRPr lang="en-US" altLang="zh-TW" dirty="0">
              <a:solidFill>
                <a:schemeClr val="bg1"/>
              </a:solidFill>
              <a:latin typeface="Georgia" panose="02040502050405020303" charset="0"/>
              <a:cs typeface="Georgia" panose="02040502050405020303" charset="0"/>
            </a:endParaRPr>
          </a:p>
        </p:txBody>
      </p:sp>
      <p:grpSp>
        <p:nvGrpSpPr>
          <p:cNvPr id="27650" name="群組 3"/>
          <p:cNvGrpSpPr/>
          <p:nvPr/>
        </p:nvGrpSpPr>
        <p:grpSpPr>
          <a:xfrm>
            <a:off x="1704975" y="1706166"/>
            <a:ext cx="2180035" cy="2400300"/>
            <a:chOff x="-1626455" y="3999117"/>
            <a:chExt cx="2906568" cy="3201477"/>
          </a:xfrm>
        </p:grpSpPr>
        <p:pic>
          <p:nvPicPr>
            <p:cNvPr id="27678" name="圖片 4"/>
            <p:cNvPicPr>
              <a:picLocks noChangeAspect="1"/>
            </p:cNvPicPr>
            <p:nvPr/>
          </p:nvPicPr>
          <p:blipFill>
            <a:blip r:embed="rId1"/>
            <a:stretch>
              <a:fillRect/>
            </a:stretch>
          </p:blipFill>
          <p:spPr>
            <a:xfrm rot="5400000" flipH="1">
              <a:off x="-1736745" y="4748961"/>
              <a:ext cx="3201477" cy="1701788"/>
            </a:xfrm>
            <a:prstGeom prst="rect">
              <a:avLst/>
            </a:prstGeom>
            <a:noFill/>
            <a:ln w="9525">
              <a:noFill/>
            </a:ln>
          </p:spPr>
        </p:pic>
        <p:sp>
          <p:nvSpPr>
            <p:cNvPr id="7" name="文字方塊 5"/>
            <p:cNvSpPr txBox="1"/>
            <p:nvPr/>
          </p:nvSpPr>
          <p:spPr>
            <a:xfrm>
              <a:off x="-1626455" y="5442856"/>
              <a:ext cx="2906568" cy="73769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500">
                  <a:solidFill>
                    <a:schemeClr val="bg1"/>
                  </a:solidFill>
                  <a:latin typeface="Georgia" panose="02040502050405020303" charset="0"/>
                  <a:cs typeface="Georgia" panose="02040502050405020303" charset="0"/>
                </a:rPr>
                <a:t>Fully Connected </a:t>
              </a:r>
              <a:r>
                <a:rPr lang="en-US" altLang="zh-TW" sz="1500" err="1">
                  <a:solidFill>
                    <a:schemeClr val="bg1"/>
                  </a:solidFill>
                  <a:latin typeface="Georgia" panose="02040502050405020303" charset="0"/>
                  <a:cs typeface="Georgia" panose="02040502050405020303" charset="0"/>
                </a:rPr>
                <a:t>Feedforward</a:t>
              </a:r>
              <a:r>
                <a:rPr lang="en-US" altLang="zh-TW" sz="1500">
                  <a:solidFill>
                    <a:schemeClr val="bg1"/>
                  </a:solidFill>
                  <a:latin typeface="Georgia" panose="02040502050405020303" charset="0"/>
                  <a:cs typeface="Georgia" panose="02040502050405020303" charset="0"/>
                </a:rPr>
                <a:t> network</a:t>
              </a:r>
              <a:endParaRPr lang="en-US" altLang="zh-TW" sz="1500">
                <a:solidFill>
                  <a:schemeClr val="bg1"/>
                </a:solidFill>
                <a:latin typeface="Georgia" panose="02040502050405020303" charset="0"/>
                <a:ea typeface="Arial" panose="020B0604020202020204" pitchFamily="34" charset="0"/>
                <a:cs typeface="Georgia" panose="02040502050405020303" charset="0"/>
              </a:endParaRPr>
            </a:p>
          </p:txBody>
        </p:sp>
      </p:grpSp>
      <p:pic>
        <p:nvPicPr>
          <p:cNvPr id="27651" name="Picture 2" descr="http://s.hswstatic.com/gif/whiskers-sam.jpg"/>
          <p:cNvPicPr>
            <a:picLocks noChangeAspect="1"/>
          </p:cNvPicPr>
          <p:nvPr/>
        </p:nvPicPr>
        <p:blipFill>
          <a:blip r:embed="rId2"/>
          <a:stretch>
            <a:fillRect/>
          </a:stretch>
        </p:blipFill>
        <p:spPr>
          <a:xfrm>
            <a:off x="5054204" y="144066"/>
            <a:ext cx="1328738" cy="902494"/>
          </a:xfrm>
          <a:prstGeom prst="rect">
            <a:avLst/>
          </a:prstGeom>
          <a:noFill/>
          <a:ln w="9525">
            <a:noFill/>
          </a:ln>
        </p:spPr>
      </p:pic>
      <p:sp>
        <p:nvSpPr>
          <p:cNvPr id="27652" name="文字方塊 8"/>
          <p:cNvSpPr txBox="1"/>
          <p:nvPr/>
        </p:nvSpPr>
        <p:spPr>
          <a:xfrm>
            <a:off x="2101453" y="1279922"/>
            <a:ext cx="1534715" cy="368300"/>
          </a:xfrm>
          <a:prstGeom prst="rect">
            <a:avLst/>
          </a:prstGeom>
          <a:noFill/>
          <a:ln w="9525">
            <a:noFill/>
          </a:ln>
        </p:spPr>
        <p:txBody>
          <a:bodyPr>
            <a:spAutoFit/>
          </a:bodyPr>
          <a:p>
            <a:pPr algn="ctr">
              <a:buClrTx/>
            </a:pPr>
            <a:r>
              <a:rPr lang="en-US" altLang="zh-TW" sz="1800" dirty="0">
                <a:solidFill>
                  <a:schemeClr val="bg1"/>
                </a:solidFill>
                <a:latin typeface="Georgia" panose="02040502050405020303" charset="0"/>
                <a:cs typeface="Georgia" panose="02040502050405020303" charset="0"/>
              </a:rPr>
              <a:t>cat dog ……</a:t>
            </a:r>
            <a:endParaRPr lang="en-US" altLang="zh-TW" sz="1800" dirty="0">
              <a:solidFill>
                <a:schemeClr val="bg1"/>
              </a:solidFill>
              <a:latin typeface="Georgia" panose="02040502050405020303" charset="0"/>
              <a:cs typeface="Georgia" panose="02040502050405020303" charset="0"/>
            </a:endParaRPr>
          </a:p>
        </p:txBody>
      </p:sp>
      <p:sp>
        <p:nvSpPr>
          <p:cNvPr id="10" name="矩形 10"/>
          <p:cNvSpPr/>
          <p:nvPr/>
        </p:nvSpPr>
        <p:spPr>
          <a:xfrm>
            <a:off x="5080442" y="1447129"/>
            <a:ext cx="1302543" cy="417366"/>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500">
                <a:solidFill>
                  <a:schemeClr val="bg1"/>
                </a:solidFill>
                <a:latin typeface="Georgia" panose="02040502050405020303" charset="0"/>
                <a:cs typeface="Georgia" panose="02040502050405020303" charset="0"/>
              </a:rPr>
              <a:t>Convolution</a:t>
            </a:r>
            <a:endParaRPr lang="en-US" altLang="zh-TW" sz="1500">
              <a:solidFill>
                <a:schemeClr val="bg1"/>
              </a:solidFill>
              <a:latin typeface="Georgia" panose="02040502050405020303" charset="0"/>
              <a:ea typeface="Arial" panose="020B0604020202020204" pitchFamily="34" charset="0"/>
              <a:cs typeface="Georgia" panose="02040502050405020303" charset="0"/>
            </a:endParaRPr>
          </a:p>
        </p:txBody>
      </p:sp>
      <p:sp>
        <p:nvSpPr>
          <p:cNvPr id="11" name="矩形 12"/>
          <p:cNvSpPr/>
          <p:nvPr/>
        </p:nvSpPr>
        <p:spPr>
          <a:xfrm>
            <a:off x="5080442" y="2272138"/>
            <a:ext cx="1302543" cy="417366"/>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500">
                <a:solidFill>
                  <a:schemeClr val="bg1"/>
                </a:solidFill>
                <a:latin typeface="Georgia" panose="02040502050405020303" charset="0"/>
                <a:cs typeface="Georgia" panose="02040502050405020303" charset="0"/>
              </a:rPr>
              <a:t>Max Pooling</a:t>
            </a:r>
            <a:endParaRPr lang="en-US" altLang="zh-TW" sz="1500">
              <a:solidFill>
                <a:schemeClr val="bg1"/>
              </a:solidFill>
              <a:latin typeface="Georgia" panose="02040502050405020303" charset="0"/>
              <a:ea typeface="Arial" panose="020B0604020202020204" pitchFamily="34" charset="0"/>
              <a:cs typeface="Georgia" panose="02040502050405020303" charset="0"/>
            </a:endParaRPr>
          </a:p>
        </p:txBody>
      </p:sp>
      <p:sp>
        <p:nvSpPr>
          <p:cNvPr id="12" name="矩形 13"/>
          <p:cNvSpPr/>
          <p:nvPr/>
        </p:nvSpPr>
        <p:spPr>
          <a:xfrm>
            <a:off x="5080442" y="3073298"/>
            <a:ext cx="1302543" cy="417366"/>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500">
                <a:solidFill>
                  <a:schemeClr val="bg1"/>
                </a:solidFill>
                <a:latin typeface="Georgia" panose="02040502050405020303" charset="0"/>
                <a:cs typeface="Georgia" panose="02040502050405020303" charset="0"/>
              </a:rPr>
              <a:t>Convolution</a:t>
            </a:r>
            <a:endParaRPr lang="en-US" altLang="zh-TW" sz="1500">
              <a:solidFill>
                <a:schemeClr val="bg1"/>
              </a:solidFill>
              <a:latin typeface="Georgia" panose="02040502050405020303" charset="0"/>
              <a:ea typeface="Arial" panose="020B0604020202020204" pitchFamily="34" charset="0"/>
              <a:cs typeface="Georgia" panose="02040502050405020303" charset="0"/>
            </a:endParaRPr>
          </a:p>
        </p:txBody>
      </p:sp>
      <p:sp>
        <p:nvSpPr>
          <p:cNvPr id="13" name="矩形 14"/>
          <p:cNvSpPr/>
          <p:nvPr/>
        </p:nvSpPr>
        <p:spPr>
          <a:xfrm>
            <a:off x="5080442" y="3848237"/>
            <a:ext cx="1302543" cy="417366"/>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500">
                <a:solidFill>
                  <a:schemeClr val="bg1"/>
                </a:solidFill>
                <a:latin typeface="Georgia" panose="02040502050405020303" charset="0"/>
                <a:cs typeface="Georgia" panose="02040502050405020303" charset="0"/>
              </a:rPr>
              <a:t>Max Pooling</a:t>
            </a:r>
            <a:endParaRPr lang="en-US" altLang="zh-TW" sz="1500">
              <a:solidFill>
                <a:schemeClr val="bg1"/>
              </a:solidFill>
              <a:latin typeface="Georgia" panose="02040502050405020303" charset="0"/>
              <a:ea typeface="Arial" panose="020B0604020202020204" pitchFamily="34" charset="0"/>
              <a:cs typeface="Georgia" panose="02040502050405020303" charset="0"/>
            </a:endParaRPr>
          </a:p>
        </p:txBody>
      </p:sp>
      <p:sp>
        <p:nvSpPr>
          <p:cNvPr id="14" name="文字方塊 15"/>
          <p:cNvSpPr txBox="1"/>
          <p:nvPr/>
        </p:nvSpPr>
        <p:spPr>
          <a:xfrm>
            <a:off x="3636164" y="4541750"/>
            <a:ext cx="1167743" cy="321945"/>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500">
                <a:solidFill>
                  <a:schemeClr val="bg1"/>
                </a:solidFill>
                <a:latin typeface="Georgia" panose="02040502050405020303" charset="0"/>
                <a:cs typeface="Georgia" panose="02040502050405020303" charset="0"/>
              </a:rPr>
              <a:t>Flattened</a:t>
            </a:r>
            <a:endParaRPr lang="en-US" altLang="zh-TW" sz="1500">
              <a:solidFill>
                <a:schemeClr val="bg1"/>
              </a:solidFill>
              <a:latin typeface="Georgia" panose="02040502050405020303" charset="0"/>
              <a:ea typeface="Arial" panose="020B0604020202020204" pitchFamily="34" charset="0"/>
              <a:cs typeface="Georgia" panose="02040502050405020303" charset="0"/>
            </a:endParaRPr>
          </a:p>
        </p:txBody>
      </p:sp>
      <p:sp>
        <p:nvSpPr>
          <p:cNvPr id="15" name="向下箭號 11"/>
          <p:cNvSpPr/>
          <p:nvPr/>
        </p:nvSpPr>
        <p:spPr>
          <a:xfrm>
            <a:off x="5544741" y="1088231"/>
            <a:ext cx="409575" cy="332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16" name="向下箭號 17"/>
          <p:cNvSpPr/>
          <p:nvPr/>
        </p:nvSpPr>
        <p:spPr>
          <a:xfrm>
            <a:off x="5544741" y="1921669"/>
            <a:ext cx="409575" cy="332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17" name="向下箭號 18"/>
          <p:cNvSpPr/>
          <p:nvPr/>
        </p:nvSpPr>
        <p:spPr>
          <a:xfrm>
            <a:off x="5544741" y="2740819"/>
            <a:ext cx="409575" cy="3309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18" name="向下箭號 19"/>
          <p:cNvSpPr/>
          <p:nvPr/>
        </p:nvSpPr>
        <p:spPr>
          <a:xfrm>
            <a:off x="5544741" y="3517106"/>
            <a:ext cx="409575" cy="3309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19" name="右彎箭號 16"/>
          <p:cNvSpPr/>
          <p:nvPr/>
        </p:nvSpPr>
        <p:spPr>
          <a:xfrm rot="10800000">
            <a:off x="4804172" y="4314825"/>
            <a:ext cx="1033463" cy="564356"/>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TW" altLang="en-US" sz="1350" b="0" i="0" u="none" strike="noStrike" kern="1200" cap="none" spc="0" normalizeH="0" baseline="0" noProof="0">
              <a:ln>
                <a:noFill/>
              </a:ln>
              <a:solidFill>
                <a:schemeClr val="bg1"/>
              </a:solidFill>
              <a:effectLst/>
              <a:uLnTx/>
              <a:uFillTx/>
              <a:latin typeface="Georgia" panose="02040502050405020303" charset="0"/>
              <a:ea typeface="+mn-ea"/>
              <a:cs typeface="Georgia" panose="02040502050405020303" charset="0"/>
            </a:endParaRPr>
          </a:p>
        </p:txBody>
      </p:sp>
      <p:sp>
        <p:nvSpPr>
          <p:cNvPr id="20" name="右彎箭號 21"/>
          <p:cNvSpPr/>
          <p:nvPr/>
        </p:nvSpPr>
        <p:spPr>
          <a:xfrm rot="16200000">
            <a:off x="2758679" y="4005263"/>
            <a:ext cx="726281" cy="928688"/>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TW" altLang="en-US" sz="1350" b="0" i="0" u="none" strike="noStrike" kern="1200" cap="none" spc="0" normalizeH="0" baseline="0" noProof="0">
              <a:ln>
                <a:noFill/>
              </a:ln>
              <a:solidFill>
                <a:schemeClr val="bg1"/>
              </a:solidFill>
              <a:effectLst/>
              <a:uLnTx/>
              <a:uFillTx/>
              <a:latin typeface="Georgia" panose="02040502050405020303" charset="0"/>
              <a:ea typeface="+mn-ea"/>
              <a:cs typeface="Georgia" panose="02040502050405020303" charset="0"/>
            </a:endParaRPr>
          </a:p>
        </p:txBody>
      </p:sp>
      <p:sp>
        <p:nvSpPr>
          <p:cNvPr id="27674" name="文字方塊 20"/>
          <p:cNvSpPr txBox="1"/>
          <p:nvPr/>
        </p:nvSpPr>
        <p:spPr>
          <a:xfrm>
            <a:off x="6711554" y="2561035"/>
            <a:ext cx="1268015" cy="1198880"/>
          </a:xfrm>
          <a:prstGeom prst="rect">
            <a:avLst/>
          </a:prstGeom>
          <a:noFill/>
          <a:ln w="9525">
            <a:noFill/>
          </a:ln>
        </p:spPr>
        <p:txBody>
          <a:bodyPr>
            <a:spAutoFit/>
          </a:bodyPr>
          <a:p>
            <a:pPr>
              <a:buClrTx/>
            </a:pPr>
            <a:r>
              <a:rPr lang="en-US" altLang="zh-TW" sz="1800" dirty="0">
                <a:solidFill>
                  <a:schemeClr val="bg1"/>
                </a:solidFill>
                <a:latin typeface="Georgia" panose="02040502050405020303" charset="0"/>
                <a:cs typeface="Georgia" panose="02040502050405020303" charset="0"/>
              </a:rPr>
              <a:t>Can repeat many times</a:t>
            </a:r>
            <a:endParaRPr lang="en-US" altLang="zh-TW" sz="1800" dirty="0">
              <a:solidFill>
                <a:schemeClr val="bg1"/>
              </a:solidFill>
              <a:latin typeface="Georgia" panose="02040502050405020303" charset="0"/>
              <a:cs typeface="Georgia" panose="02040502050405020303" charset="0"/>
            </a:endParaRPr>
          </a:p>
        </p:txBody>
      </p:sp>
      <p:sp>
        <p:nvSpPr>
          <p:cNvPr id="22" name="左大括弧 22"/>
          <p:cNvSpPr/>
          <p:nvPr/>
        </p:nvSpPr>
        <p:spPr>
          <a:xfrm flipH="1">
            <a:off x="6412706" y="1354931"/>
            <a:ext cx="251222" cy="3036094"/>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23" name="矩形 23"/>
          <p:cNvSpPr/>
          <p:nvPr/>
        </p:nvSpPr>
        <p:spPr>
          <a:xfrm>
            <a:off x="5019675" y="2232422"/>
            <a:ext cx="1393031" cy="52268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24" name="矩形 25"/>
          <p:cNvSpPr/>
          <p:nvPr/>
        </p:nvSpPr>
        <p:spPr>
          <a:xfrm>
            <a:off x="5019675" y="3810000"/>
            <a:ext cx="1393031" cy="52268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8673" name="標題 1"/>
          <p:cNvSpPr>
            <a:spLocks noGrp="1"/>
          </p:cNvSpPr>
          <p:nvPr>
            <p:ph type="title"/>
          </p:nvPr>
        </p:nvSpPr>
        <p:spPr>
          <a:xfrm>
            <a:off x="73978" y="77629"/>
            <a:ext cx="5915025" cy="994172"/>
          </a:xfrm>
        </p:spPr>
        <p:txBody>
          <a:bodyPr vert="horz" wrap="square" lIns="68580" tIns="34290" rIns="68580" bIns="34290" anchor="ctr"/>
          <a:p>
            <a:r>
              <a:rPr lang="en-US" altLang="zh-TW" dirty="0">
                <a:solidFill>
                  <a:schemeClr val="bg1"/>
                </a:solidFill>
                <a:latin typeface="Georgia" panose="02040502050405020303" charset="0"/>
                <a:cs typeface="Georgia" panose="02040502050405020303" charset="0"/>
              </a:rPr>
              <a:t>Max Pooling</a:t>
            </a:r>
            <a:endParaRPr lang="en-US" altLang="zh-TW" dirty="0">
              <a:solidFill>
                <a:schemeClr val="bg1"/>
              </a:solidFill>
              <a:latin typeface="Georgia" panose="02040502050405020303" charset="0"/>
              <a:cs typeface="Georgia" panose="02040502050405020303" charset="0"/>
            </a:endParaRPr>
          </a:p>
        </p:txBody>
      </p:sp>
      <p:sp>
        <p:nvSpPr>
          <p:cNvPr id="28674" name="橢圓 11"/>
          <p:cNvSpPr/>
          <p:nvPr/>
        </p:nvSpPr>
        <p:spPr>
          <a:xfrm>
            <a:off x="1814513" y="2463404"/>
            <a:ext cx="539354"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675" name="橢圓 12"/>
          <p:cNvSpPr/>
          <p:nvPr/>
        </p:nvSpPr>
        <p:spPr>
          <a:xfrm>
            <a:off x="2445544" y="2463404"/>
            <a:ext cx="540544"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676" name="橢圓 13"/>
          <p:cNvSpPr/>
          <p:nvPr/>
        </p:nvSpPr>
        <p:spPr>
          <a:xfrm>
            <a:off x="3077766" y="2463404"/>
            <a:ext cx="539353"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677" name="橢圓 14"/>
          <p:cNvSpPr/>
          <p:nvPr/>
        </p:nvSpPr>
        <p:spPr>
          <a:xfrm>
            <a:off x="3708797" y="2463404"/>
            <a:ext cx="539353"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678" name="橢圓 15"/>
          <p:cNvSpPr/>
          <p:nvPr/>
        </p:nvSpPr>
        <p:spPr>
          <a:xfrm>
            <a:off x="1814513" y="3063479"/>
            <a:ext cx="539354"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679" name="橢圓 16"/>
          <p:cNvSpPr/>
          <p:nvPr/>
        </p:nvSpPr>
        <p:spPr>
          <a:xfrm>
            <a:off x="2445544" y="3063479"/>
            <a:ext cx="540544"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680" name="橢圓 17"/>
          <p:cNvSpPr/>
          <p:nvPr/>
        </p:nvSpPr>
        <p:spPr>
          <a:xfrm>
            <a:off x="3077766" y="3063479"/>
            <a:ext cx="539353"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0</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681" name="橢圓 18"/>
          <p:cNvSpPr/>
          <p:nvPr/>
        </p:nvSpPr>
        <p:spPr>
          <a:xfrm>
            <a:off x="3708797" y="3063479"/>
            <a:ext cx="539353" cy="54054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682" name="橢圓 19"/>
          <p:cNvSpPr/>
          <p:nvPr/>
        </p:nvSpPr>
        <p:spPr>
          <a:xfrm>
            <a:off x="1814513" y="3707606"/>
            <a:ext cx="539354" cy="53935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683" name="橢圓 20"/>
          <p:cNvSpPr/>
          <p:nvPr/>
        </p:nvSpPr>
        <p:spPr>
          <a:xfrm>
            <a:off x="2445544" y="3707606"/>
            <a:ext cx="540544" cy="53935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684" name="橢圓 21"/>
          <p:cNvSpPr/>
          <p:nvPr/>
        </p:nvSpPr>
        <p:spPr>
          <a:xfrm>
            <a:off x="3077766" y="3707606"/>
            <a:ext cx="539353" cy="53935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0</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685" name="橢圓 22"/>
          <p:cNvSpPr/>
          <p:nvPr/>
        </p:nvSpPr>
        <p:spPr>
          <a:xfrm>
            <a:off x="3708797" y="3707606"/>
            <a:ext cx="539353" cy="53935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686" name="橢圓 23"/>
          <p:cNvSpPr/>
          <p:nvPr/>
        </p:nvSpPr>
        <p:spPr>
          <a:xfrm>
            <a:off x="1814513" y="4307681"/>
            <a:ext cx="539354" cy="53935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687" name="橢圓 24"/>
          <p:cNvSpPr/>
          <p:nvPr/>
        </p:nvSpPr>
        <p:spPr>
          <a:xfrm>
            <a:off x="2445544" y="4307681"/>
            <a:ext cx="540544" cy="53935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-2</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688" name="橢圓 25"/>
          <p:cNvSpPr/>
          <p:nvPr/>
        </p:nvSpPr>
        <p:spPr>
          <a:xfrm>
            <a:off x="3077766" y="4307681"/>
            <a:ext cx="539353" cy="53935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-2</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689" name="橢圓 26"/>
          <p:cNvSpPr/>
          <p:nvPr/>
        </p:nvSpPr>
        <p:spPr>
          <a:xfrm>
            <a:off x="3708797" y="4307681"/>
            <a:ext cx="539353" cy="539354"/>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graphicFrame>
        <p:nvGraphicFramePr>
          <p:cNvPr id="28690" name="表格 28689"/>
          <p:cNvGraphicFramePr/>
          <p:nvPr/>
        </p:nvGraphicFramePr>
        <p:xfrm>
          <a:off x="5426869" y="1213247"/>
          <a:ext cx="1216660" cy="1028700"/>
        </p:xfrm>
        <a:graphic>
          <a:graphicData uri="http://schemas.openxmlformats.org/drawingml/2006/table">
            <a:tbl>
              <a:tblPr/>
              <a:tblGrid>
                <a:gridCol w="406400"/>
                <a:gridCol w="404495"/>
                <a:gridCol w="405765"/>
              </a:tblGrid>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bl>
          </a:graphicData>
        </a:graphic>
      </p:graphicFrame>
      <p:sp>
        <p:nvSpPr>
          <p:cNvPr id="22" name="文字方塊 35"/>
          <p:cNvSpPr txBox="1"/>
          <p:nvPr/>
        </p:nvSpPr>
        <p:spPr>
          <a:xfrm>
            <a:off x="6543675" y="1564481"/>
            <a:ext cx="1085850" cy="368300"/>
          </a:xfrm>
          <a:prstGeom prst="rect">
            <a:avLst/>
          </a:prstGeom>
          <a:noFill/>
          <a:ln w="9525">
            <a:noFill/>
          </a:ln>
        </p:spPr>
        <p:txBody>
          <a:bodyPr>
            <a:spAutoFit/>
          </a:bodyPr>
          <a:p>
            <a:pPr algn="ctr">
              <a:buClrTx/>
            </a:pPr>
            <a:r>
              <a:rPr lang="en-US" altLang="zh-TW" sz="1800" dirty="0">
                <a:solidFill>
                  <a:schemeClr val="bg1"/>
                </a:solidFill>
                <a:latin typeface="Georgia" panose="02040502050405020303" charset="0"/>
                <a:cs typeface="Georgia" panose="02040502050405020303" charset="0"/>
              </a:rPr>
              <a:t>Filter 2</a:t>
            </a:r>
            <a:endParaRPr lang="en-US" altLang="zh-TW" sz="1800" dirty="0">
              <a:solidFill>
                <a:schemeClr val="bg1"/>
              </a:solidFill>
              <a:latin typeface="Georgia" panose="02040502050405020303" charset="0"/>
              <a:cs typeface="Georgia" panose="02040502050405020303" charset="0"/>
            </a:endParaRPr>
          </a:p>
        </p:txBody>
      </p:sp>
      <p:sp>
        <p:nvSpPr>
          <p:cNvPr id="28709" name="橢圓 41"/>
          <p:cNvSpPr/>
          <p:nvPr/>
        </p:nvSpPr>
        <p:spPr>
          <a:xfrm>
            <a:off x="4941094" y="2515791"/>
            <a:ext cx="540544" cy="539353"/>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710" name="橢圓 42"/>
          <p:cNvSpPr/>
          <p:nvPr/>
        </p:nvSpPr>
        <p:spPr>
          <a:xfrm>
            <a:off x="5572125" y="2515791"/>
            <a:ext cx="540544" cy="539353"/>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711" name="橢圓 43"/>
          <p:cNvSpPr/>
          <p:nvPr/>
        </p:nvSpPr>
        <p:spPr>
          <a:xfrm>
            <a:off x="6204347" y="2515791"/>
            <a:ext cx="539353" cy="539353"/>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712" name="橢圓 44"/>
          <p:cNvSpPr/>
          <p:nvPr/>
        </p:nvSpPr>
        <p:spPr>
          <a:xfrm>
            <a:off x="6835379" y="2515791"/>
            <a:ext cx="539353" cy="539353"/>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713" name="橢圓 45"/>
          <p:cNvSpPr/>
          <p:nvPr/>
        </p:nvSpPr>
        <p:spPr>
          <a:xfrm>
            <a:off x="4941094" y="3115866"/>
            <a:ext cx="540544" cy="539353"/>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714" name="橢圓 46"/>
          <p:cNvSpPr/>
          <p:nvPr/>
        </p:nvSpPr>
        <p:spPr>
          <a:xfrm>
            <a:off x="5572125" y="3115866"/>
            <a:ext cx="540544" cy="539353"/>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715" name="橢圓 47"/>
          <p:cNvSpPr/>
          <p:nvPr/>
        </p:nvSpPr>
        <p:spPr>
          <a:xfrm>
            <a:off x="6204347" y="3115866"/>
            <a:ext cx="539353" cy="539353"/>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-2</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716" name="橢圓 48"/>
          <p:cNvSpPr/>
          <p:nvPr/>
        </p:nvSpPr>
        <p:spPr>
          <a:xfrm>
            <a:off x="6835379" y="3115866"/>
            <a:ext cx="539353" cy="539353"/>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717" name="橢圓 49"/>
          <p:cNvSpPr/>
          <p:nvPr/>
        </p:nvSpPr>
        <p:spPr>
          <a:xfrm>
            <a:off x="4941094" y="3758804"/>
            <a:ext cx="540544" cy="540544"/>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718" name="橢圓 50"/>
          <p:cNvSpPr/>
          <p:nvPr/>
        </p:nvSpPr>
        <p:spPr>
          <a:xfrm>
            <a:off x="5572125" y="3758804"/>
            <a:ext cx="540544" cy="540544"/>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719" name="橢圓 51"/>
          <p:cNvSpPr/>
          <p:nvPr/>
        </p:nvSpPr>
        <p:spPr>
          <a:xfrm>
            <a:off x="6204347" y="3758804"/>
            <a:ext cx="539353" cy="540544"/>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-2</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720" name="橢圓 52"/>
          <p:cNvSpPr/>
          <p:nvPr/>
        </p:nvSpPr>
        <p:spPr>
          <a:xfrm>
            <a:off x="6835379" y="3758804"/>
            <a:ext cx="539353" cy="540544"/>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721" name="橢圓 53"/>
          <p:cNvSpPr/>
          <p:nvPr/>
        </p:nvSpPr>
        <p:spPr>
          <a:xfrm>
            <a:off x="4941094" y="4358879"/>
            <a:ext cx="540544" cy="540544"/>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722" name="橢圓 54"/>
          <p:cNvSpPr/>
          <p:nvPr/>
        </p:nvSpPr>
        <p:spPr>
          <a:xfrm>
            <a:off x="5572125" y="4358879"/>
            <a:ext cx="540544" cy="540544"/>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0</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723" name="橢圓 55"/>
          <p:cNvSpPr/>
          <p:nvPr/>
        </p:nvSpPr>
        <p:spPr>
          <a:xfrm>
            <a:off x="6204347" y="4358879"/>
            <a:ext cx="539353" cy="540544"/>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-4</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8724" name="橢圓 56"/>
          <p:cNvSpPr/>
          <p:nvPr/>
        </p:nvSpPr>
        <p:spPr>
          <a:xfrm>
            <a:off x="6835379" y="4358879"/>
            <a:ext cx="539353" cy="540544"/>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graphicFrame>
        <p:nvGraphicFramePr>
          <p:cNvPr id="28725" name="表格 28724"/>
          <p:cNvGraphicFramePr/>
          <p:nvPr/>
        </p:nvGraphicFramePr>
        <p:xfrm>
          <a:off x="2422922" y="1213247"/>
          <a:ext cx="1216660" cy="1028700"/>
        </p:xfrm>
        <a:graphic>
          <a:graphicData uri="http://schemas.openxmlformats.org/drawingml/2006/table">
            <a:tbl>
              <a:tblPr/>
              <a:tblGrid>
                <a:gridCol w="406400"/>
                <a:gridCol w="404495"/>
                <a:gridCol w="405765"/>
              </a:tblGrid>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r h="3429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buNone/>
                      </a:pPr>
                      <a:r>
                        <a:rPr lang="en-US" altLang="zh-TW" sz="1800">
                          <a:latin typeface="Georgia" panose="02040502050405020303" charset="0"/>
                          <a:cs typeface="Georgia" panose="02040502050405020303" charset="0"/>
                        </a:rPr>
                        <a:t>1</a:t>
                      </a:r>
                      <a:endParaRPr lang="en-US" altLang="zh-TW" sz="1800">
                        <a:latin typeface="Georgia" panose="02040502050405020303" charset="0"/>
                        <a:ea typeface="Arial" panose="020B0604020202020204" pitchFamily="34" charset="0"/>
                        <a:cs typeface="Georgia" panose="02040502050405020303" charset="0"/>
                      </a:endParaRPr>
                    </a:p>
                  </a:txBody>
                  <a:tcPr marL="68591" marR="68591" marT="34290" marB="3429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solidFill>
                  </a:tcPr>
                </a:tc>
              </a:tr>
            </a:tbl>
          </a:graphicData>
        </a:graphic>
      </p:graphicFrame>
      <p:sp>
        <p:nvSpPr>
          <p:cNvPr id="40" name="文字方塊 58"/>
          <p:cNvSpPr txBox="1"/>
          <p:nvPr/>
        </p:nvSpPr>
        <p:spPr>
          <a:xfrm>
            <a:off x="3639741" y="1553766"/>
            <a:ext cx="1085850" cy="368300"/>
          </a:xfrm>
          <a:prstGeom prst="rect">
            <a:avLst/>
          </a:prstGeom>
          <a:noFill/>
          <a:ln w="9525">
            <a:noFill/>
          </a:ln>
        </p:spPr>
        <p:txBody>
          <a:bodyPr>
            <a:spAutoFit/>
          </a:bodyPr>
          <a:p>
            <a:pPr algn="ctr">
              <a:buClrTx/>
            </a:pPr>
            <a:r>
              <a:rPr lang="en-US" altLang="zh-TW" sz="1800" dirty="0">
                <a:solidFill>
                  <a:schemeClr val="bg1"/>
                </a:solidFill>
                <a:latin typeface="Georgia" panose="02040502050405020303" charset="0"/>
                <a:cs typeface="Georgia" panose="02040502050405020303" charset="0"/>
              </a:rPr>
              <a:t>Filter 1</a:t>
            </a:r>
            <a:endParaRPr lang="en-US" altLang="zh-TW" sz="1800" dirty="0">
              <a:solidFill>
                <a:schemeClr val="bg1"/>
              </a:solidFill>
              <a:latin typeface="Georgia" panose="02040502050405020303" charset="0"/>
              <a:cs typeface="Georgia" panose="02040502050405020303" charset="0"/>
            </a:endParaRPr>
          </a:p>
        </p:txBody>
      </p:sp>
      <p:sp>
        <p:nvSpPr>
          <p:cNvPr id="41" name="矩形 2"/>
          <p:cNvSpPr/>
          <p:nvPr/>
        </p:nvSpPr>
        <p:spPr>
          <a:xfrm>
            <a:off x="1814513" y="2463404"/>
            <a:ext cx="1171575" cy="11406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42" name="矩形 67"/>
          <p:cNvSpPr/>
          <p:nvPr/>
        </p:nvSpPr>
        <p:spPr>
          <a:xfrm>
            <a:off x="3077766" y="2463404"/>
            <a:ext cx="1170385" cy="11406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43" name="矩形 68"/>
          <p:cNvSpPr/>
          <p:nvPr/>
        </p:nvSpPr>
        <p:spPr>
          <a:xfrm>
            <a:off x="1814513" y="3705225"/>
            <a:ext cx="1171575" cy="11406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44" name="矩形 69"/>
          <p:cNvSpPr/>
          <p:nvPr/>
        </p:nvSpPr>
        <p:spPr>
          <a:xfrm>
            <a:off x="3077766" y="3705225"/>
            <a:ext cx="1170385" cy="11406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45" name="矩形 70"/>
          <p:cNvSpPr/>
          <p:nvPr/>
        </p:nvSpPr>
        <p:spPr>
          <a:xfrm>
            <a:off x="4941094" y="2494360"/>
            <a:ext cx="1171575" cy="113942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46" name="矩形 71"/>
          <p:cNvSpPr/>
          <p:nvPr/>
        </p:nvSpPr>
        <p:spPr>
          <a:xfrm>
            <a:off x="6204347" y="2494360"/>
            <a:ext cx="1170385" cy="113942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47" name="矩形 72"/>
          <p:cNvSpPr/>
          <p:nvPr/>
        </p:nvSpPr>
        <p:spPr>
          <a:xfrm>
            <a:off x="4941094" y="3736181"/>
            <a:ext cx="1171575" cy="113942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48" name="矩形 73"/>
          <p:cNvSpPr/>
          <p:nvPr/>
        </p:nvSpPr>
        <p:spPr>
          <a:xfrm>
            <a:off x="6204347" y="3736181"/>
            <a:ext cx="1170385" cy="113942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grpSp>
        <p:nvGrpSpPr>
          <p:cNvPr id="2" name="群組 7"/>
          <p:cNvGrpSpPr/>
          <p:nvPr/>
        </p:nvGrpSpPr>
        <p:grpSpPr>
          <a:xfrm>
            <a:off x="165100" y="2917905"/>
            <a:ext cx="1291828" cy="1209676"/>
            <a:chOff x="1561968" y="1612084"/>
            <a:chExt cx="1722484" cy="1612820"/>
          </a:xfrm>
        </p:grpSpPr>
        <p:sp>
          <p:nvSpPr>
            <p:cNvPr id="32798" name="橢圓 29"/>
            <p:cNvSpPr/>
            <p:nvPr/>
          </p:nvSpPr>
          <p:spPr>
            <a:xfrm>
              <a:off x="1593719" y="1612084"/>
              <a:ext cx="719157" cy="720689"/>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32799" name="橢圓 30"/>
            <p:cNvSpPr/>
            <p:nvPr/>
          </p:nvSpPr>
          <p:spPr>
            <a:xfrm>
              <a:off x="2565295" y="1612084"/>
              <a:ext cx="719157" cy="720689"/>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0</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32800" name="橢圓 31"/>
            <p:cNvSpPr/>
            <p:nvPr/>
          </p:nvSpPr>
          <p:spPr>
            <a:xfrm>
              <a:off x="2533544" y="2504215"/>
              <a:ext cx="720744" cy="720689"/>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32801" name="橢圓 32"/>
            <p:cNvSpPr/>
            <p:nvPr/>
          </p:nvSpPr>
          <p:spPr>
            <a:xfrm>
              <a:off x="1561968" y="2504215"/>
              <a:ext cx="720744" cy="720689"/>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grpSp>
      <p:grpSp>
        <p:nvGrpSpPr>
          <p:cNvPr id="3" name="群組 7"/>
          <p:cNvGrpSpPr/>
          <p:nvPr/>
        </p:nvGrpSpPr>
        <p:grpSpPr>
          <a:xfrm>
            <a:off x="7629446" y="2917746"/>
            <a:ext cx="1307306" cy="1183482"/>
            <a:chOff x="1766761" y="1805749"/>
            <a:chExt cx="1743122" cy="1577897"/>
          </a:xfrm>
        </p:grpSpPr>
        <p:sp>
          <p:nvSpPr>
            <p:cNvPr id="8" name="橢圓 33"/>
            <p:cNvSpPr/>
            <p:nvPr/>
          </p:nvSpPr>
          <p:spPr>
            <a:xfrm>
              <a:off x="1782637" y="1829560"/>
              <a:ext cx="720744" cy="719102"/>
            </a:xfrm>
            <a:prstGeom prst="ellipse">
              <a:avLst/>
            </a:prstGeom>
            <a:gradFill rotWithShape="1">
              <a:gsLst>
                <a:gs pos="0">
                  <a:srgbClr val="F6F6FF">
                    <a:alpha val="100000"/>
                  </a:srgbClr>
                </a:gs>
                <a:gs pos="64999">
                  <a:srgbClr val="EBEBFF">
                    <a:alpha val="100000"/>
                  </a:srgbClr>
                </a:gs>
                <a:gs pos="100000">
                  <a:srgbClr val="E3E3FF">
                    <a:alpha val="100000"/>
                  </a:srgbClr>
                </a:gs>
              </a:gsLst>
              <a:lin ang="5400000" scaled="1"/>
              <a:tileRect/>
            </a:gradFill>
            <a:ln w="9525" cap="flat" cmpd="sng">
              <a:solidFill>
                <a:srgbClr val="DCDCFA"/>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9" name="橢圓 34"/>
            <p:cNvSpPr/>
            <p:nvPr/>
          </p:nvSpPr>
          <p:spPr>
            <a:xfrm>
              <a:off x="2789139" y="1805749"/>
              <a:ext cx="720744" cy="720689"/>
            </a:xfrm>
            <a:prstGeom prst="ellipse">
              <a:avLst/>
            </a:prstGeom>
            <a:gradFill rotWithShape="1">
              <a:gsLst>
                <a:gs pos="0">
                  <a:srgbClr val="F6F6FF">
                    <a:alpha val="100000"/>
                  </a:srgbClr>
                </a:gs>
                <a:gs pos="64999">
                  <a:srgbClr val="EBEBFF">
                    <a:alpha val="100000"/>
                  </a:srgbClr>
                </a:gs>
                <a:gs pos="100000">
                  <a:srgbClr val="E3E3FF">
                    <a:alpha val="100000"/>
                  </a:srgbClr>
                </a:gs>
              </a:gsLst>
              <a:lin ang="5400000" scaled="1"/>
              <a:tileRect/>
            </a:gradFill>
            <a:ln w="9525" cap="flat" cmpd="sng">
              <a:solidFill>
                <a:srgbClr val="DCDCFA"/>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10" name="橢圓 35"/>
            <p:cNvSpPr/>
            <p:nvPr/>
          </p:nvSpPr>
          <p:spPr>
            <a:xfrm>
              <a:off x="2758975" y="2661369"/>
              <a:ext cx="719157" cy="719102"/>
            </a:xfrm>
            <a:prstGeom prst="ellipse">
              <a:avLst/>
            </a:prstGeom>
            <a:gradFill rotWithShape="1">
              <a:gsLst>
                <a:gs pos="0">
                  <a:srgbClr val="F6F6FF">
                    <a:alpha val="100000"/>
                  </a:srgbClr>
                </a:gs>
                <a:gs pos="64999">
                  <a:srgbClr val="EBEBFF">
                    <a:alpha val="100000"/>
                  </a:srgbClr>
                </a:gs>
                <a:gs pos="100000">
                  <a:srgbClr val="E3E3FF">
                    <a:alpha val="100000"/>
                  </a:srgbClr>
                </a:gs>
              </a:gsLst>
              <a:lin ang="5400000" scaled="1"/>
              <a:tileRect/>
            </a:gradFill>
            <a:ln w="9525" cap="flat" cmpd="sng">
              <a:solidFill>
                <a:srgbClr val="DCDCFA"/>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11" name="橢圓 36"/>
            <p:cNvSpPr/>
            <p:nvPr/>
          </p:nvSpPr>
          <p:spPr>
            <a:xfrm>
              <a:off x="1766761" y="2662957"/>
              <a:ext cx="719156" cy="720689"/>
            </a:xfrm>
            <a:prstGeom prst="ellipse">
              <a:avLst/>
            </a:prstGeom>
            <a:gradFill rotWithShape="1">
              <a:gsLst>
                <a:gs pos="0">
                  <a:srgbClr val="F6F6FF">
                    <a:alpha val="100000"/>
                  </a:srgbClr>
                </a:gs>
                <a:gs pos="64999">
                  <a:srgbClr val="EBEBFF">
                    <a:alpha val="100000"/>
                  </a:srgbClr>
                </a:gs>
                <a:gs pos="100000">
                  <a:srgbClr val="E3E3FF">
                    <a:alpha val="100000"/>
                  </a:srgbClr>
                </a:gs>
              </a:gsLst>
              <a:lin ang="5400000" scaled="1"/>
              <a:tileRect/>
            </a:gradFill>
            <a:ln w="9525" cap="flat" cmpd="sng">
              <a:solidFill>
                <a:srgbClr val="DCDCFA"/>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0</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6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6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6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68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68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67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67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6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6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68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6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68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6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68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6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69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7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7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7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71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7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71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71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71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871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871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871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872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872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872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872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872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8675"/>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28679"/>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2867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8676"/>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28677"/>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28681"/>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8682"/>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28683"/>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28687"/>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8684"/>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28689"/>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28688"/>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8709"/>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28710"/>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28713"/>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28711"/>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28712"/>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28715"/>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28717"/>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28718"/>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28721"/>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28719"/>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28720"/>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28723"/>
                                        </p:tgtEl>
                                        <p:attrNameLst>
                                          <p:attrName>style.visibility</p:attrName>
                                        </p:attrNameLst>
                                      </p:cBhvr>
                                      <p:to>
                                        <p:strVal val="hidden"/>
                                      </p:to>
                                    </p:set>
                                  </p:childTnLst>
                                </p:cTn>
                              </p:par>
                              <p:par>
                                <p:cTn id="167" presetID="1" presetClass="entr" presetSubtype="0" fill="hold" nodeType="withEffect">
                                  <p:stCondLst>
                                    <p:cond delay="0"/>
                                  </p:stCondLst>
                                  <p:childTnLst>
                                    <p:set>
                                      <p:cBhvr>
                                        <p:cTn id="168" dur="1" fill="hold">
                                          <p:stCondLst>
                                            <p:cond delay="0"/>
                                          </p:stCondLst>
                                        </p:cTn>
                                        <p:tgtEl>
                                          <p:spTgt spid="2"/>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bldLvl="0" animBg="1"/>
      <p:bldP spid="28675" grpId="0" bldLvl="0" animBg="1"/>
      <p:bldP spid="28675" grpId="1" bldLvl="0" animBg="1"/>
      <p:bldP spid="28676" grpId="0" bldLvl="0" animBg="1"/>
      <p:bldP spid="28676" grpId="1" bldLvl="0" animBg="1"/>
      <p:bldP spid="28677" grpId="0" bldLvl="0" animBg="1"/>
      <p:bldP spid="28677" grpId="1" bldLvl="0" animBg="1"/>
      <p:bldP spid="28678" grpId="0" bldLvl="0" animBg="1"/>
      <p:bldP spid="28678" grpId="1" bldLvl="0" animBg="1"/>
      <p:bldP spid="28679" grpId="0" bldLvl="0" animBg="1"/>
      <p:bldP spid="28679" grpId="1" bldLvl="0" animBg="1"/>
      <p:bldP spid="28680" grpId="0" bldLvl="0" animBg="1"/>
      <p:bldP spid="28681" grpId="0" bldLvl="0" animBg="1"/>
      <p:bldP spid="28681" grpId="1" bldLvl="0" animBg="1"/>
      <p:bldP spid="28682" grpId="0" bldLvl="0" animBg="1"/>
      <p:bldP spid="28682" grpId="1" bldLvl="0" animBg="1"/>
      <p:bldP spid="28683" grpId="0" bldLvl="0" animBg="1"/>
      <p:bldP spid="28683" grpId="1" bldLvl="0" animBg="1"/>
      <p:bldP spid="28684" grpId="0" bldLvl="0" animBg="1"/>
      <p:bldP spid="28684" grpId="1" bldLvl="0" animBg="1"/>
      <p:bldP spid="28685" grpId="0" bldLvl="0" animBg="1"/>
      <p:bldP spid="28686" grpId="0" bldLvl="0" animBg="1"/>
      <p:bldP spid="28687" grpId="0" bldLvl="0" animBg="1"/>
      <p:bldP spid="28687" grpId="1" bldLvl="0" animBg="1"/>
      <p:bldP spid="28688" grpId="0" bldLvl="0" animBg="1"/>
      <p:bldP spid="28688" grpId="1" bldLvl="0" animBg="1"/>
      <p:bldP spid="28689" grpId="0" bldLvl="0" animBg="1"/>
      <p:bldP spid="28689" grpId="1" bldLvl="0" animBg="1"/>
      <p:bldP spid="22" grpId="0"/>
      <p:bldP spid="28709" grpId="0" bldLvl="0" animBg="1"/>
      <p:bldP spid="28709" grpId="1" bldLvl="0" animBg="1"/>
      <p:bldP spid="28710" grpId="0" bldLvl="0" animBg="1"/>
      <p:bldP spid="28710" grpId="1" bldLvl="0" animBg="1"/>
      <p:bldP spid="28711" grpId="0" bldLvl="0" animBg="1"/>
      <p:bldP spid="28711" grpId="1" bldLvl="0" animBg="1"/>
      <p:bldP spid="28712" grpId="0" bldLvl="0" animBg="1"/>
      <p:bldP spid="28712" grpId="1" bldLvl="0" animBg="1"/>
      <p:bldP spid="28713" grpId="0" bldLvl="0" animBg="1"/>
      <p:bldP spid="28713" grpId="1" bldLvl="0" animBg="1"/>
      <p:bldP spid="28714" grpId="0" bldLvl="0" animBg="1"/>
      <p:bldP spid="28715" grpId="0" bldLvl="0" animBg="1"/>
      <p:bldP spid="28715" grpId="1" bldLvl="0" animBg="1"/>
      <p:bldP spid="28716" grpId="0" bldLvl="0" animBg="1"/>
      <p:bldP spid="28717" grpId="0" bldLvl="0" animBg="1"/>
      <p:bldP spid="28717" grpId="1" bldLvl="0" animBg="1"/>
      <p:bldP spid="28718" grpId="0" bldLvl="0" animBg="1"/>
      <p:bldP spid="28718" grpId="1" bldLvl="0" animBg="1"/>
      <p:bldP spid="28719" grpId="0" bldLvl="0" animBg="1"/>
      <p:bldP spid="28719" grpId="1" bldLvl="0" animBg="1"/>
      <p:bldP spid="28720" grpId="0" bldLvl="0" animBg="1"/>
      <p:bldP spid="28720" grpId="1" bldLvl="0" animBg="1"/>
      <p:bldP spid="28721" grpId="0" bldLvl="0" animBg="1"/>
      <p:bldP spid="28721" grpId="1" bldLvl="0" animBg="1"/>
      <p:bldP spid="28722" grpId="0" bldLvl="0" animBg="1"/>
      <p:bldP spid="28723" grpId="0" bldLvl="0" animBg="1"/>
      <p:bldP spid="28723" grpId="1" bldLvl="0" animBg="1"/>
      <p:bldP spid="28724" grpId="0" bldLvl="0" animBg="1"/>
      <p:bldP spid="40" grpId="0"/>
      <p:bldP spid="41" grpId="0" bldLvl="0" animBg="1"/>
      <p:bldP spid="42" grpId="0" bldLvl="0" animBg="1"/>
      <p:bldP spid="43" grpId="0" bldLvl="0" animBg="1"/>
      <p:bldP spid="44" grpId="0" bldLvl="0" animBg="1"/>
      <p:bldP spid="45" grpId="0" bldLvl="0" animBg="1"/>
      <p:bldP spid="46" grpId="0" bldLvl="0" animBg="1"/>
      <p:bldP spid="47" grpId="0" bldLvl="0" animBg="1"/>
      <p:bldP spid="48"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26" name="Shape 126"/>
        <p:cNvGrpSpPr/>
        <p:nvPr/>
      </p:nvGrpSpPr>
      <p:grpSpPr>
        <a:xfrm>
          <a:off x="0" y="0"/>
          <a:ext cx="0" cy="0"/>
          <a:chOff x="0" y="0"/>
          <a:chExt cx="0" cy="0"/>
        </a:xfrm>
      </p:grpSpPr>
      <p:sp>
        <p:nvSpPr>
          <p:cNvPr id="127" name="Shape 127"/>
          <p:cNvSpPr txBox="1"/>
          <p:nvPr>
            <p:ph type="ctrTitle"/>
          </p:nvPr>
        </p:nvSpPr>
        <p:spPr>
          <a:xfrm>
            <a:off x="712775" y="1305424"/>
            <a:ext cx="8145000" cy="1749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GB">
                <a:solidFill>
                  <a:schemeClr val="bg1"/>
                </a:solidFill>
                <a:latin typeface="Georgia" panose="02040502050405020303"/>
                <a:ea typeface="Georgia" panose="02040502050405020303"/>
                <a:cs typeface="Georgia" panose="02040502050405020303"/>
                <a:sym typeface="Georgia" panose="02040502050405020303"/>
              </a:rPr>
              <a:t>Some cool projects </a:t>
            </a:r>
            <a:endParaRPr lang="en-GB">
              <a:solidFill>
                <a:schemeClr val="bg1"/>
              </a:solidFill>
              <a:latin typeface="Georgia" panose="02040502050405020303"/>
              <a:ea typeface="Georgia" panose="02040502050405020303"/>
              <a:cs typeface="Georgia" panose="02040502050405020303"/>
              <a:sym typeface="Georgia" panose="02040502050405020303"/>
            </a:endParaRPr>
          </a:p>
        </p:txBody>
      </p:sp>
      <p:sp>
        <p:nvSpPr>
          <p:cNvPr id="128" name="Shape 128"/>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GB">
                <a:solidFill>
                  <a:schemeClr val="lt2"/>
                </a:solidFill>
              </a:rPr>
            </a:fld>
            <a:endParaRPr>
              <a:solidFill>
                <a:schemeClr val="lt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9697" name="標題 1"/>
          <p:cNvSpPr>
            <a:spLocks noGrp="1"/>
          </p:cNvSpPr>
          <p:nvPr>
            <p:ph type="title"/>
          </p:nvPr>
        </p:nvSpPr>
        <p:spPr>
          <a:xfrm>
            <a:off x="44768" y="26194"/>
            <a:ext cx="5915025" cy="994172"/>
          </a:xfrm>
        </p:spPr>
        <p:txBody>
          <a:bodyPr vert="horz" wrap="square" lIns="68580" tIns="34290" rIns="68580" bIns="34290" anchor="ctr"/>
          <a:p>
            <a:r>
              <a:rPr lang="en-US" altLang="zh-TW" dirty="0">
                <a:solidFill>
                  <a:schemeClr val="bg1"/>
                </a:solidFill>
                <a:latin typeface="Georgia" panose="02040502050405020303" charset="0"/>
                <a:cs typeface="Georgia" panose="02040502050405020303" charset="0"/>
              </a:rPr>
              <a:t>Why Pooling</a:t>
            </a:r>
            <a:endParaRPr lang="en-US" altLang="zh-TW" dirty="0">
              <a:solidFill>
                <a:schemeClr val="bg1"/>
              </a:solidFill>
              <a:latin typeface="Georgia" panose="02040502050405020303" charset="0"/>
              <a:cs typeface="Georgia" panose="02040502050405020303" charset="0"/>
            </a:endParaRPr>
          </a:p>
        </p:txBody>
      </p:sp>
      <p:sp>
        <p:nvSpPr>
          <p:cNvPr id="29698" name="內容版面配置區 2"/>
          <p:cNvSpPr>
            <a:spLocks noGrp="1"/>
          </p:cNvSpPr>
          <p:nvPr>
            <p:ph idx="1"/>
          </p:nvPr>
        </p:nvSpPr>
        <p:spPr>
          <a:xfrm>
            <a:off x="373698" y="1134269"/>
            <a:ext cx="5915025" cy="3263504"/>
          </a:xfrm>
        </p:spPr>
        <p:txBody>
          <a:bodyPr vert="horz" wrap="square" lIns="68580" tIns="34290" rIns="68580" bIns="34290" anchor="t"/>
          <a:p>
            <a:r>
              <a:rPr lang="en-US" altLang="zh-TW" sz="2100" dirty="0">
                <a:solidFill>
                  <a:schemeClr val="bg1"/>
                </a:solidFill>
                <a:latin typeface="Georgia" panose="02040502050405020303" charset="0"/>
                <a:cs typeface="Georgia" panose="02040502050405020303" charset="0"/>
              </a:rPr>
              <a:t>Subsampling pixels will not change the object</a:t>
            </a:r>
            <a:endParaRPr lang="en-US" altLang="zh-TW" sz="2100" dirty="0">
              <a:solidFill>
                <a:schemeClr val="bg1"/>
              </a:solidFill>
              <a:latin typeface="Georgia" panose="02040502050405020303" charset="0"/>
              <a:cs typeface="Georgia" panose="02040502050405020303" charset="0"/>
            </a:endParaRPr>
          </a:p>
        </p:txBody>
      </p:sp>
      <p:pic>
        <p:nvPicPr>
          <p:cNvPr id="6" name="Picture 2" descr="http://insider.si.edu/wordpress/wp-content/uploads/2016/04/Mountain_Bluebird.jpg"/>
          <p:cNvPicPr>
            <a:picLocks noChangeAspect="1"/>
          </p:cNvPicPr>
          <p:nvPr/>
        </p:nvPicPr>
        <p:blipFill>
          <a:blip r:embed="rId1"/>
          <a:stretch>
            <a:fillRect/>
          </a:stretch>
        </p:blipFill>
        <p:spPr>
          <a:xfrm>
            <a:off x="618966" y="1958181"/>
            <a:ext cx="2501504" cy="1695450"/>
          </a:xfrm>
          <a:prstGeom prst="rect">
            <a:avLst/>
          </a:prstGeom>
          <a:noFill/>
          <a:ln w="9525">
            <a:noFill/>
          </a:ln>
        </p:spPr>
      </p:pic>
      <p:pic>
        <p:nvPicPr>
          <p:cNvPr id="7" name="Picture 2" descr="http://insider.si.edu/wordpress/wp-content/uploads/2016/04/Mountain_Bluebird.jpg"/>
          <p:cNvPicPr>
            <a:picLocks noChangeAspect="1"/>
          </p:cNvPicPr>
          <p:nvPr/>
        </p:nvPicPr>
        <p:blipFill>
          <a:blip r:embed="rId2"/>
          <a:stretch>
            <a:fillRect/>
          </a:stretch>
        </p:blipFill>
        <p:spPr>
          <a:xfrm>
            <a:off x="4756388" y="2340372"/>
            <a:ext cx="1318022" cy="892969"/>
          </a:xfrm>
          <a:prstGeom prst="rect">
            <a:avLst/>
          </a:prstGeom>
          <a:noFill/>
          <a:ln w="9525">
            <a:noFill/>
          </a:ln>
        </p:spPr>
      </p:pic>
      <p:sp>
        <p:nvSpPr>
          <p:cNvPr id="8" name="向右箭號 3"/>
          <p:cNvSpPr/>
          <p:nvPr/>
        </p:nvSpPr>
        <p:spPr>
          <a:xfrm>
            <a:off x="3200241" y="2485628"/>
            <a:ext cx="1395413" cy="60245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9" name="文字方塊 5"/>
          <p:cNvSpPr txBox="1"/>
          <p:nvPr/>
        </p:nvSpPr>
        <p:spPr>
          <a:xfrm>
            <a:off x="3120470" y="3083322"/>
            <a:ext cx="1557338" cy="368300"/>
          </a:xfrm>
          <a:prstGeom prst="rect">
            <a:avLst/>
          </a:prstGeom>
          <a:noFill/>
          <a:ln w="9525">
            <a:noFill/>
          </a:ln>
        </p:spPr>
        <p:txBody>
          <a:bodyPr>
            <a:spAutoFit/>
          </a:bodyPr>
          <a:p>
            <a:pPr>
              <a:buClrTx/>
            </a:pPr>
            <a:r>
              <a:rPr lang="en-US" altLang="zh-TW" sz="1800" dirty="0">
                <a:solidFill>
                  <a:schemeClr val="bg1"/>
                </a:solidFill>
                <a:latin typeface="Georgia" panose="02040502050405020303" charset="0"/>
                <a:cs typeface="Georgia" panose="02040502050405020303" charset="0"/>
              </a:rPr>
              <a:t>Subsampling</a:t>
            </a:r>
            <a:endParaRPr lang="en-US" altLang="zh-TW" sz="1800" dirty="0">
              <a:solidFill>
                <a:schemeClr val="bg1"/>
              </a:solidFill>
              <a:latin typeface="Georgia" panose="02040502050405020303" charset="0"/>
              <a:cs typeface="Georgia" panose="02040502050405020303" charset="0"/>
            </a:endParaRPr>
          </a:p>
        </p:txBody>
      </p:sp>
      <p:sp>
        <p:nvSpPr>
          <p:cNvPr id="10" name="文字方塊 6"/>
          <p:cNvSpPr txBox="1"/>
          <p:nvPr/>
        </p:nvSpPr>
        <p:spPr>
          <a:xfrm>
            <a:off x="1309529" y="1571229"/>
            <a:ext cx="1121569" cy="414020"/>
          </a:xfrm>
          <a:prstGeom prst="rect">
            <a:avLst/>
          </a:prstGeom>
          <a:noFill/>
          <a:ln w="9525">
            <a:noFill/>
          </a:ln>
        </p:spPr>
        <p:txBody>
          <a:bodyPr>
            <a:spAutoFit/>
          </a:bodyPr>
          <a:p>
            <a:pPr algn="ctr">
              <a:buClrTx/>
            </a:pPr>
            <a:r>
              <a:rPr lang="en-US" altLang="zh-TW" sz="2100" dirty="0">
                <a:solidFill>
                  <a:schemeClr val="bg1"/>
                </a:solidFill>
                <a:latin typeface="Georgia" panose="02040502050405020303" charset="0"/>
                <a:cs typeface="Georgia" panose="02040502050405020303" charset="0"/>
              </a:rPr>
              <a:t>bird</a:t>
            </a:r>
            <a:endParaRPr lang="en-US" altLang="zh-TW" sz="2100" dirty="0">
              <a:solidFill>
                <a:schemeClr val="bg1"/>
              </a:solidFill>
              <a:latin typeface="Georgia" panose="02040502050405020303" charset="0"/>
              <a:cs typeface="Georgia" panose="02040502050405020303" charset="0"/>
            </a:endParaRPr>
          </a:p>
        </p:txBody>
      </p:sp>
      <p:sp>
        <p:nvSpPr>
          <p:cNvPr id="11" name="文字方塊 8"/>
          <p:cNvSpPr txBox="1"/>
          <p:nvPr/>
        </p:nvSpPr>
        <p:spPr>
          <a:xfrm>
            <a:off x="4855210" y="1940322"/>
            <a:ext cx="1120379" cy="414020"/>
          </a:xfrm>
          <a:prstGeom prst="rect">
            <a:avLst/>
          </a:prstGeom>
          <a:noFill/>
          <a:ln w="9525">
            <a:noFill/>
          </a:ln>
        </p:spPr>
        <p:txBody>
          <a:bodyPr>
            <a:spAutoFit/>
          </a:bodyPr>
          <a:p>
            <a:pPr algn="ctr">
              <a:buClrTx/>
            </a:pPr>
            <a:r>
              <a:rPr lang="en-US" altLang="zh-TW" sz="2100" dirty="0">
                <a:solidFill>
                  <a:schemeClr val="bg1"/>
                </a:solidFill>
                <a:latin typeface="Georgia" panose="02040502050405020303" charset="0"/>
                <a:cs typeface="Georgia" panose="02040502050405020303" charset="0"/>
              </a:rPr>
              <a:t>bird</a:t>
            </a:r>
            <a:endParaRPr lang="en-US" altLang="zh-TW" sz="2100" dirty="0">
              <a:solidFill>
                <a:schemeClr val="bg1"/>
              </a:solidFill>
              <a:latin typeface="Georgia" panose="02040502050405020303" charset="0"/>
              <a:cs typeface="Georgia" panose="02040502050405020303" charset="0"/>
            </a:endParaRPr>
          </a:p>
        </p:txBody>
      </p:sp>
      <p:sp>
        <p:nvSpPr>
          <p:cNvPr id="12" name="文字方塊 7"/>
          <p:cNvSpPr txBox="1"/>
          <p:nvPr/>
        </p:nvSpPr>
        <p:spPr>
          <a:xfrm>
            <a:off x="486807" y="3898900"/>
            <a:ext cx="5473303" cy="645160"/>
          </a:xfrm>
          <a:prstGeom prst="rect">
            <a:avLst/>
          </a:prstGeom>
          <a:noFill/>
          <a:ln w="9525">
            <a:noFill/>
          </a:ln>
        </p:spPr>
        <p:txBody>
          <a:bodyPr>
            <a:spAutoFit/>
          </a:bodyPr>
          <a:p>
            <a:pPr>
              <a:buClrTx/>
            </a:pPr>
            <a:r>
              <a:rPr lang="en-US" altLang="zh-TW" sz="1800" dirty="0">
                <a:solidFill>
                  <a:schemeClr val="bg1"/>
                </a:solidFill>
                <a:latin typeface="Georgia" panose="02040502050405020303" charset="0"/>
                <a:cs typeface="Georgia" panose="02040502050405020303" charset="0"/>
              </a:rPr>
              <a:t>We can subsample the pixels to make image smaller</a:t>
            </a:r>
            <a:endParaRPr lang="en-US" altLang="zh-TW" sz="1800" dirty="0">
              <a:solidFill>
                <a:schemeClr val="bg1"/>
              </a:solidFill>
              <a:latin typeface="Georgia" panose="02040502050405020303" charset="0"/>
              <a:cs typeface="Georgia" panose="02040502050405020303" charset="0"/>
            </a:endParaRPr>
          </a:p>
        </p:txBody>
      </p:sp>
      <p:sp>
        <p:nvSpPr>
          <p:cNvPr id="13" name="文字方塊 12"/>
          <p:cNvSpPr txBox="1"/>
          <p:nvPr/>
        </p:nvSpPr>
        <p:spPr>
          <a:xfrm>
            <a:off x="2550319" y="4516041"/>
            <a:ext cx="5450681" cy="368300"/>
          </a:xfrm>
          <a:prstGeom prst="rect">
            <a:avLst/>
          </a:prstGeom>
          <a:noFill/>
          <a:ln w="9525">
            <a:noFill/>
          </a:ln>
        </p:spPr>
        <p:txBody>
          <a:bodyPr>
            <a:spAutoFit/>
          </a:bodyPr>
          <a:p>
            <a:pPr>
              <a:buClrTx/>
            </a:pPr>
            <a:r>
              <a:rPr lang="en-US" altLang="zh-TW" sz="1800" dirty="0">
                <a:solidFill>
                  <a:schemeClr val="bg1"/>
                </a:solidFill>
                <a:latin typeface="Georgia" panose="02040502050405020303" charset="0"/>
                <a:cs typeface="Georgia" panose="02040502050405020303" charset="0"/>
              </a:rPr>
              <a:t>fewer parameters to characterize the image</a:t>
            </a:r>
            <a:endParaRPr lang="en-US" altLang="zh-TW" sz="1800" dirty="0">
              <a:solidFill>
                <a:schemeClr val="bg1"/>
              </a:solidFill>
              <a:latin typeface="Georgia" panose="02040502050405020303" charset="0"/>
              <a:cs typeface="Georgia" panose="02040502050405020303" charset="0"/>
            </a:endParaRPr>
          </a:p>
        </p:txBody>
      </p:sp>
      <p:sp>
        <p:nvSpPr>
          <p:cNvPr id="14" name="向右箭號 11"/>
          <p:cNvSpPr/>
          <p:nvPr/>
        </p:nvSpPr>
        <p:spPr>
          <a:xfrm>
            <a:off x="618966" y="4281091"/>
            <a:ext cx="690563" cy="3619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p:bldP spid="10" grpId="0"/>
      <p:bldP spid="11" grpId="0"/>
      <p:bldP spid="12" grpId="0"/>
      <p:bldP spid="13" grpId="0"/>
      <p:bldP spid="14"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709" name="Shape 709"/>
        <p:cNvGrpSpPr/>
        <p:nvPr/>
      </p:nvGrpSpPr>
      <p:grpSpPr>
        <a:xfrm>
          <a:off x="0" y="0"/>
          <a:ext cx="0" cy="0"/>
          <a:chOff x="0" y="0"/>
          <a:chExt cx="0" cy="0"/>
        </a:xfrm>
      </p:grpSpPr>
      <p:sp>
        <p:nvSpPr>
          <p:cNvPr id="710" name="Shape 710"/>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GB">
                <a:solidFill>
                  <a:schemeClr val="bg1"/>
                </a:solidFill>
                <a:latin typeface="Georgia" panose="02040502050405020303" charset="0"/>
                <a:cs typeface="Georgia" panose="02040502050405020303" charset="0"/>
              </a:rPr>
            </a:fld>
            <a:endParaRPr lang="en-GB">
              <a:solidFill>
                <a:schemeClr val="bg1"/>
              </a:solidFill>
              <a:latin typeface="Georgia" panose="02040502050405020303" charset="0"/>
              <a:cs typeface="Georgia" panose="02040502050405020303" charset="0"/>
            </a:endParaRPr>
          </a:p>
        </p:txBody>
      </p:sp>
      <p:sp>
        <p:nvSpPr>
          <p:cNvPr id="711" name="Shape 711"/>
          <p:cNvSpPr txBox="1"/>
          <p:nvPr>
            <p:ph type="title"/>
          </p:nvPr>
        </p:nvSpPr>
        <p:spPr>
          <a:xfrm>
            <a:off x="311700" y="4169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bg1"/>
                </a:solidFill>
                <a:latin typeface="Georgia" panose="02040502050405020303" charset="0"/>
                <a:ea typeface="Georgia" panose="02040502050405020303"/>
                <a:cs typeface="Georgia" panose="02040502050405020303" charset="0"/>
                <a:sym typeface="Georgia" panose="02040502050405020303"/>
              </a:rPr>
              <a:t>Max Pooling</a:t>
            </a:r>
            <a:endParaRPr lang="en-GB" b="1">
              <a:solidFill>
                <a:schemeClr val="bg1"/>
              </a:solidFill>
              <a:latin typeface="Georgia" panose="02040502050405020303" charset="0"/>
              <a:ea typeface="Georgia" panose="02040502050405020303"/>
              <a:cs typeface="Georgia" panose="02040502050405020303" charset="0"/>
              <a:sym typeface="Georgia" panose="02040502050405020303"/>
            </a:endParaRPr>
          </a:p>
        </p:txBody>
      </p:sp>
      <p:pic>
        <p:nvPicPr>
          <p:cNvPr id="713" name="Shape 713"/>
          <p:cNvPicPr preferRelativeResize="0"/>
          <p:nvPr/>
        </p:nvPicPr>
        <p:blipFill>
          <a:blip r:embed="rId1"/>
          <a:stretch>
            <a:fillRect/>
          </a:stretch>
        </p:blipFill>
        <p:spPr>
          <a:xfrm>
            <a:off x="377563" y="1392588"/>
            <a:ext cx="5343525" cy="2362200"/>
          </a:xfrm>
          <a:prstGeom prst="rect">
            <a:avLst/>
          </a:prstGeom>
          <a:noFill/>
          <a:ln>
            <a:noFill/>
          </a:ln>
        </p:spPr>
      </p:pic>
      <p:sp>
        <p:nvSpPr>
          <p:cNvPr id="714" name="Shape 714"/>
          <p:cNvSpPr txBox="1"/>
          <p:nvPr/>
        </p:nvSpPr>
        <p:spPr>
          <a:xfrm>
            <a:off x="5852800" y="1260113"/>
            <a:ext cx="3029400" cy="3132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800">
                <a:solidFill>
                  <a:schemeClr val="bg1"/>
                </a:solidFill>
                <a:latin typeface="Georgia" panose="02040502050405020303" charset="0"/>
                <a:cs typeface="Georgia" panose="02040502050405020303" charset="0"/>
              </a:rPr>
              <a:t>Common settings:</a:t>
            </a:r>
            <a:endParaRPr sz="1800">
              <a:solidFill>
                <a:schemeClr val="bg1"/>
              </a:solidFill>
              <a:latin typeface="Georgia" panose="02040502050405020303" charset="0"/>
              <a:cs typeface="Georgia" panose="02040502050405020303" charset="0"/>
            </a:endParaRPr>
          </a:p>
          <a:p>
            <a:pPr marL="0" lvl="0" indent="0" rtl="0">
              <a:spcBef>
                <a:spcPts val="0"/>
              </a:spcBef>
              <a:spcAft>
                <a:spcPts val="0"/>
              </a:spcAft>
              <a:buNone/>
            </a:pPr>
            <a:endParaRPr sz="1800">
              <a:solidFill>
                <a:schemeClr val="bg1"/>
              </a:solidFill>
              <a:latin typeface="Georgia" panose="02040502050405020303" charset="0"/>
              <a:cs typeface="Georgia" panose="02040502050405020303" charset="0"/>
            </a:endParaRPr>
          </a:p>
          <a:p>
            <a:pPr marL="0" lvl="0" indent="0" rtl="0">
              <a:spcBef>
                <a:spcPts val="0"/>
              </a:spcBef>
              <a:spcAft>
                <a:spcPts val="0"/>
              </a:spcAft>
              <a:buNone/>
            </a:pPr>
            <a:r>
              <a:rPr lang="en-GB" sz="1800">
                <a:solidFill>
                  <a:schemeClr val="bg1"/>
                </a:solidFill>
                <a:latin typeface="Georgia" panose="02040502050405020303" charset="0"/>
                <a:cs typeface="Georgia" panose="02040502050405020303" charset="0"/>
              </a:rPr>
              <a:t>F = 2, S = 2</a:t>
            </a:r>
            <a:endParaRPr sz="1800">
              <a:solidFill>
                <a:schemeClr val="bg1"/>
              </a:solidFill>
              <a:latin typeface="Georgia" panose="02040502050405020303" charset="0"/>
              <a:cs typeface="Georgia" panose="02040502050405020303" charset="0"/>
            </a:endParaRPr>
          </a:p>
          <a:p>
            <a:pPr marL="0" lvl="0" indent="0" rtl="0">
              <a:spcBef>
                <a:spcPts val="0"/>
              </a:spcBef>
              <a:spcAft>
                <a:spcPts val="0"/>
              </a:spcAft>
              <a:buNone/>
            </a:pPr>
            <a:r>
              <a:rPr lang="en-GB" sz="1800">
                <a:solidFill>
                  <a:schemeClr val="bg1"/>
                </a:solidFill>
                <a:latin typeface="Georgia" panose="02040502050405020303" charset="0"/>
                <a:cs typeface="Georgia" panose="02040502050405020303" charset="0"/>
              </a:rPr>
              <a:t>F = 3, S = 2</a:t>
            </a:r>
            <a:endParaRPr lang="en-GB" sz="1800">
              <a:solidFill>
                <a:schemeClr val="bg1"/>
              </a:solidFill>
              <a:latin typeface="Georgia" panose="02040502050405020303" charset="0"/>
              <a:cs typeface="Georgia" panose="02040502050405020303"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671" name="Shape 671"/>
        <p:cNvGrpSpPr/>
        <p:nvPr/>
      </p:nvGrpSpPr>
      <p:grpSpPr>
        <a:xfrm>
          <a:off x="0" y="0"/>
          <a:ext cx="0" cy="0"/>
          <a:chOff x="0" y="0"/>
          <a:chExt cx="0" cy="0"/>
        </a:xfrm>
      </p:grpSpPr>
      <p:sp>
        <p:nvSpPr>
          <p:cNvPr id="22529" name="標題 1"/>
          <p:cNvSpPr>
            <a:spLocks noGrp="1"/>
          </p:cNvSpPr>
          <p:nvPr>
            <p:ph type="title"/>
          </p:nvPr>
        </p:nvSpPr>
        <p:spPr>
          <a:xfrm>
            <a:off x="78423" y="68104"/>
            <a:ext cx="5915025" cy="994172"/>
          </a:xfrm>
        </p:spPr>
        <p:txBody>
          <a:bodyPr vert="horz" wrap="square" lIns="68580" tIns="34290" rIns="68580" bIns="34290" anchor="ctr"/>
          <a:p>
            <a:r>
              <a:rPr lang="en-US" altLang="zh-TW" dirty="0">
                <a:solidFill>
                  <a:schemeClr val="bg1"/>
                </a:solidFill>
                <a:latin typeface="Georgia" panose="02040502050405020303" charset="0"/>
                <a:cs typeface="Georgia" panose="02040502050405020303" charset="0"/>
              </a:rPr>
              <a:t>pooling layer in tensorflow</a:t>
            </a:r>
            <a:endParaRPr lang="en-US" altLang="zh-TW" dirty="0">
              <a:solidFill>
                <a:schemeClr val="bg1"/>
              </a:solidFill>
              <a:latin typeface="Georgia" panose="02040502050405020303" charset="0"/>
              <a:cs typeface="Georgia" panose="02040502050405020303" charset="0"/>
            </a:endParaRPr>
          </a:p>
        </p:txBody>
      </p:sp>
      <p:sp>
        <p:nvSpPr>
          <p:cNvPr id="1" name="文本框 0"/>
          <p:cNvSpPr txBox="1"/>
          <p:nvPr/>
        </p:nvSpPr>
        <p:spPr>
          <a:xfrm>
            <a:off x="701675" y="913130"/>
            <a:ext cx="7063740" cy="521970"/>
          </a:xfrm>
          <a:prstGeom prst="rect">
            <a:avLst/>
          </a:prstGeom>
          <a:noFill/>
        </p:spPr>
        <p:txBody>
          <a:bodyPr wrap="square" rtlCol="0">
            <a:spAutoFit/>
          </a:bodyPr>
          <a:p>
            <a:pPr algn="just"/>
            <a:r>
              <a:rPr lang="zh-CN" altLang="en-US">
                <a:latin typeface="Georgia" panose="02040502050405020303" charset="0"/>
                <a:cs typeface="Georgia" panose="02040502050405020303" charset="0"/>
              </a:rPr>
              <a:t>We will be using tf.nn.max_pool for the max pooling layer. We will create a method maxpool that can be used for both convolutional layers.</a:t>
            </a:r>
            <a:endParaRPr lang="zh-CN" altLang="en-US">
              <a:latin typeface="Georgia" panose="02040502050405020303" charset="0"/>
              <a:cs typeface="Georgia" panose="02040502050405020303" charset="0"/>
            </a:endParaRPr>
          </a:p>
        </p:txBody>
      </p:sp>
      <p:graphicFrame>
        <p:nvGraphicFramePr>
          <p:cNvPr id="3" name="表格 2"/>
          <p:cNvGraphicFramePr/>
          <p:nvPr/>
        </p:nvGraphicFramePr>
        <p:xfrm>
          <a:off x="784225" y="1624330"/>
          <a:ext cx="6893560" cy="1041400"/>
        </p:xfrm>
        <a:graphic>
          <a:graphicData uri="http://schemas.openxmlformats.org/drawingml/2006/table">
            <a:tbl>
              <a:tblPr firstRow="1" bandRow="1">
                <a:tableStyleId>{5940675A-B579-460E-94D1-54222C63F5DA}</a:tableStyleId>
              </a:tblPr>
              <a:tblGrid>
                <a:gridCol w="6893560"/>
              </a:tblGrid>
              <a:tr h="0">
                <a:tc>
                  <a:txBody>
                    <a:bodyPr/>
                    <a:p>
                      <a:pPr marL="0" indent="0">
                        <a:buNone/>
                      </a:pPr>
                      <a:r>
                        <a:rPr lang="en-US" sz="1200">
                          <a:solidFill>
                            <a:srgbClr val="000088"/>
                          </a:solidFill>
                          <a:latin typeface="Consolas" panose="020B0609020204030204" charset="0"/>
                          <a:cs typeface="Consolas" panose="020B0609020204030204" charset="0"/>
                        </a:rPr>
                        <a:t>def</a:t>
                      </a:r>
                      <a:r>
                        <a:rPr lang="en-US" sz="1200">
                          <a:solidFill>
                            <a:srgbClr val="000000"/>
                          </a:solidFill>
                          <a:latin typeface="Consolas" panose="020B0609020204030204" charset="0"/>
                          <a:cs typeface="Consolas" panose="020B0609020204030204" charset="0"/>
                        </a:rPr>
                        <a:t> maxpool</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inputs</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ksize</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stride</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padding</a:t>
                      </a:r>
                      <a:r>
                        <a:rPr lang="en-US" sz="1200">
                          <a:solidFill>
                            <a:srgbClr val="666600"/>
                          </a:solidFill>
                          <a:latin typeface="Consolas" panose="020B0609020204030204" charset="0"/>
                          <a:cs typeface="Consolas" panose="020B0609020204030204" charset="0"/>
                        </a:rPr>
                        <a:t>=</a:t>
                      </a:r>
                      <a:r>
                        <a:rPr lang="en-US" sz="1200">
                          <a:solidFill>
                            <a:srgbClr val="008800"/>
                          </a:solidFill>
                          <a:latin typeface="Consolas" panose="020B0609020204030204" charset="0"/>
                          <a:cs typeface="Consolas" panose="020B0609020204030204" charset="0"/>
                        </a:rPr>
                        <a:t>'VALID'</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scope_name</a:t>
                      </a:r>
                      <a:r>
                        <a:rPr lang="en-US" sz="1200">
                          <a:solidFill>
                            <a:srgbClr val="666600"/>
                          </a:solidFill>
                          <a:latin typeface="Consolas" panose="020B0609020204030204" charset="0"/>
                          <a:cs typeface="Consolas" panose="020B0609020204030204" charset="0"/>
                        </a:rPr>
                        <a:t>=</a:t>
                      </a:r>
                      <a:r>
                        <a:rPr lang="en-US" sz="1200">
                          <a:solidFill>
                            <a:srgbClr val="008800"/>
                          </a:solidFill>
                          <a:latin typeface="Consolas" panose="020B0609020204030204" charset="0"/>
                          <a:cs typeface="Consolas" panose="020B0609020204030204" charset="0"/>
                        </a:rPr>
                        <a:t>'pool'</a:t>
                      </a:r>
                      <a:r>
                        <a:rPr lang="en-US" sz="1200">
                          <a:solidFill>
                            <a:srgbClr val="666600"/>
                          </a:solidFill>
                          <a:latin typeface="Consolas" panose="020B0609020204030204" charset="0"/>
                          <a:cs typeface="Consolas" panose="020B0609020204030204" charset="0"/>
                        </a:rPr>
                        <a:t>):</a:t>
                      </a:r>
                      <a:endParaRPr lang="en-US" sz="1200">
                        <a:solidFill>
                          <a:srgbClr val="666600"/>
                        </a:solidFill>
                        <a:latin typeface="Consolas" panose="020B0609020204030204" charset="0"/>
                        <a:cs typeface="Consolas" panose="020B0609020204030204" charset="0"/>
                      </a:endParaRPr>
                    </a:p>
                    <a:p>
                      <a:pPr marL="0" indent="0">
                        <a:buNone/>
                      </a:pPr>
                      <a:r>
                        <a:rPr lang="en-US" sz="1200">
                          <a:solidFill>
                            <a:srgbClr val="000000"/>
                          </a:solidFill>
                          <a:latin typeface="Consolas" panose="020B0609020204030204" charset="0"/>
                          <a:cs typeface="Consolas" panose="020B0609020204030204" charset="0"/>
                        </a:rPr>
                        <a:t>    </a:t>
                      </a:r>
                      <a:r>
                        <a:rPr lang="en-US" sz="1200">
                          <a:solidFill>
                            <a:srgbClr val="000088"/>
                          </a:solidFill>
                          <a:latin typeface="Consolas" panose="020B0609020204030204" charset="0"/>
                          <a:cs typeface="Consolas" panose="020B0609020204030204" charset="0"/>
                        </a:rPr>
                        <a:t>with</a:t>
                      </a:r>
                      <a:r>
                        <a:rPr lang="en-US" sz="1200">
                          <a:solidFill>
                            <a:srgbClr val="000000"/>
                          </a:solidFill>
                          <a:latin typeface="Consolas" panose="020B0609020204030204" charset="0"/>
                          <a:cs typeface="Consolas" panose="020B0609020204030204" charset="0"/>
                        </a:rPr>
                        <a:t> tf</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variable_scope</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scope_name</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reuse</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tf</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AUTO_REUSE</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a:t>
                      </a:r>
                      <a:r>
                        <a:rPr lang="en-US" sz="1200">
                          <a:solidFill>
                            <a:srgbClr val="000088"/>
                          </a:solidFill>
                          <a:latin typeface="Consolas" panose="020B0609020204030204" charset="0"/>
                          <a:cs typeface="Consolas" panose="020B0609020204030204" charset="0"/>
                        </a:rPr>
                        <a:t>as</a:t>
                      </a:r>
                      <a:r>
                        <a:rPr lang="en-US" sz="1200">
                          <a:solidFill>
                            <a:srgbClr val="000000"/>
                          </a:solidFill>
                          <a:latin typeface="Consolas" panose="020B0609020204030204" charset="0"/>
                          <a:cs typeface="Consolas" panose="020B0609020204030204" charset="0"/>
                        </a:rPr>
                        <a:t> scope:</a:t>
                      </a:r>
                      <a:endParaRPr lang="en-US" sz="1200">
                        <a:solidFill>
                          <a:srgbClr val="000000"/>
                        </a:solidFill>
                        <a:latin typeface="Consolas" panose="020B0609020204030204" charset="0"/>
                        <a:cs typeface="Consolas" panose="020B0609020204030204" charset="0"/>
                      </a:endParaRPr>
                    </a:p>
                    <a:p>
                      <a:pPr marL="0" indent="0">
                        <a:buNone/>
                      </a:pPr>
                      <a:r>
                        <a:rPr lang="en-US" sz="1200">
                          <a:solidFill>
                            <a:srgbClr val="000000"/>
                          </a:solidFill>
                          <a:latin typeface="Consolas" panose="020B0609020204030204" charset="0"/>
                          <a:cs typeface="Consolas" panose="020B0609020204030204" charset="0"/>
                        </a:rPr>
                        <a:t>        pool </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tf</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nn</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max_pool</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inputs</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ksize</a:t>
                      </a:r>
                      <a:r>
                        <a:rPr lang="en-US" sz="1200">
                          <a:solidFill>
                            <a:srgbClr val="666600"/>
                          </a:solidFill>
                          <a:latin typeface="Consolas" panose="020B0609020204030204" charset="0"/>
                          <a:cs typeface="Consolas" panose="020B0609020204030204" charset="0"/>
                        </a:rPr>
                        <a:t>=[</a:t>
                      </a:r>
                      <a:r>
                        <a:rPr lang="en-US" sz="1200">
                          <a:solidFill>
                            <a:srgbClr val="006666"/>
                          </a:solidFill>
                          <a:latin typeface="Consolas" panose="020B0609020204030204" charset="0"/>
                          <a:cs typeface="Consolas" panose="020B0609020204030204" charset="0"/>
                        </a:rPr>
                        <a:t>1</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ksize</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ksize</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a:t>
                      </a:r>
                      <a:r>
                        <a:rPr lang="en-US" sz="1200">
                          <a:solidFill>
                            <a:srgbClr val="006666"/>
                          </a:solidFill>
                          <a:latin typeface="Consolas" panose="020B0609020204030204" charset="0"/>
                          <a:cs typeface="Consolas" panose="020B0609020204030204" charset="0"/>
                        </a:rPr>
                        <a:t>1</a:t>
                      </a:r>
                      <a:r>
                        <a:rPr lang="en-US" sz="1200">
                          <a:solidFill>
                            <a:srgbClr val="666600"/>
                          </a:solidFill>
                          <a:latin typeface="Consolas" panose="020B0609020204030204" charset="0"/>
                          <a:cs typeface="Consolas" panose="020B0609020204030204" charset="0"/>
                        </a:rPr>
                        <a:t>],</a:t>
                      </a:r>
                      <a:endParaRPr lang="en-US" sz="1200">
                        <a:solidFill>
                          <a:srgbClr val="666600"/>
                        </a:solidFill>
                        <a:latin typeface="Consolas" panose="020B0609020204030204" charset="0"/>
                        <a:cs typeface="Consolas" panose="020B0609020204030204" charset="0"/>
                      </a:endParaRPr>
                    </a:p>
                    <a:p>
                      <a:pPr marL="0" indent="0">
                        <a:buNone/>
                      </a:pPr>
                      <a:r>
                        <a:rPr lang="en-US" sz="1200">
                          <a:solidFill>
                            <a:srgbClr val="666600"/>
                          </a:solidFill>
                          <a:latin typeface="Consolas" panose="020B0609020204030204" charset="0"/>
                          <a:cs typeface="Consolas" panose="020B0609020204030204" charset="0"/>
                        </a:rPr>
                        <a:t> </a:t>
                      </a:r>
                      <a:r>
                        <a:rPr lang="en-US" sz="1200">
                          <a:solidFill>
                            <a:srgbClr val="000000"/>
                          </a:solidFill>
                          <a:latin typeface="Consolas" panose="020B0609020204030204" charset="0"/>
                          <a:cs typeface="Consolas" panose="020B0609020204030204" charset="0"/>
                        </a:rPr>
                        <a:t>                            strides</a:t>
                      </a:r>
                      <a:r>
                        <a:rPr lang="en-US" sz="1200">
                          <a:solidFill>
                            <a:srgbClr val="666600"/>
                          </a:solidFill>
                          <a:latin typeface="Consolas" panose="020B0609020204030204" charset="0"/>
                          <a:cs typeface="Consolas" panose="020B0609020204030204" charset="0"/>
                        </a:rPr>
                        <a:t>=[</a:t>
                      </a:r>
                      <a:r>
                        <a:rPr lang="en-US" sz="1200">
                          <a:solidFill>
                            <a:srgbClr val="006666"/>
                          </a:solidFill>
                          <a:latin typeface="Consolas" panose="020B0609020204030204" charset="0"/>
                          <a:cs typeface="Consolas" panose="020B0609020204030204" charset="0"/>
                        </a:rPr>
                        <a:t>1</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stride</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stride</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a:t>
                      </a:r>
                      <a:r>
                        <a:rPr lang="en-US" sz="1200">
                          <a:solidFill>
                            <a:srgbClr val="006666"/>
                          </a:solidFill>
                          <a:latin typeface="Consolas" panose="020B0609020204030204" charset="0"/>
                          <a:cs typeface="Consolas" panose="020B0609020204030204" charset="0"/>
                        </a:rPr>
                        <a:t>1</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padding</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padding)</a:t>
                      </a:r>
                      <a:endParaRPr lang="en-US" sz="1200">
                        <a:solidFill>
                          <a:srgbClr val="000000"/>
                        </a:solidFill>
                        <a:latin typeface="Consolas" panose="020B0609020204030204" charset="0"/>
                        <a:cs typeface="Consolas" panose="020B0609020204030204" charset="0"/>
                      </a:endParaRPr>
                    </a:p>
                    <a:p>
                      <a:pPr marL="0" indent="0">
                        <a:buNone/>
                      </a:pPr>
                      <a:r>
                        <a:rPr lang="en-US" sz="1200">
                          <a:solidFill>
                            <a:srgbClr val="000000"/>
                          </a:solidFill>
                          <a:latin typeface="Consolas" panose="020B0609020204030204" charset="0"/>
                          <a:cs typeface="Consolas" panose="020B0609020204030204" charset="0"/>
                        </a:rPr>
                        <a:t>    </a:t>
                      </a:r>
                      <a:r>
                        <a:rPr lang="en-US" sz="1200">
                          <a:solidFill>
                            <a:srgbClr val="000088"/>
                          </a:solidFill>
                          <a:latin typeface="Consolas" panose="020B0609020204030204" charset="0"/>
                          <a:cs typeface="Consolas" panose="020B0609020204030204" charset="0"/>
                        </a:rPr>
                        <a:t>return</a:t>
                      </a:r>
                      <a:r>
                        <a:rPr lang="en-US" sz="1200">
                          <a:solidFill>
                            <a:srgbClr val="000000"/>
                          </a:solidFill>
                          <a:latin typeface="Consolas" panose="020B0609020204030204" charset="0"/>
                          <a:cs typeface="Consolas" panose="020B0609020204030204" charset="0"/>
                        </a:rPr>
                        <a:t> pool</a:t>
                      </a:r>
                      <a:endParaRPr lang="en-US" altLang="en-US" sz="1200">
                        <a:solidFill>
                          <a:srgbClr val="000088"/>
                        </a:solidFill>
                        <a:latin typeface="Consolas" panose="020B0609020204030204" charset="0"/>
                        <a:ea typeface="Consolas" panose="020B0609020204030204" charset="0"/>
                        <a:cs typeface="Consolas" panose="020B0609020204030204" charset="0"/>
                      </a:endParaRPr>
                    </a:p>
                  </a:txBody>
                  <a:tcPr marL="63500" marR="63500" marT="63500" marB="6350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32769" name="標題 1"/>
          <p:cNvSpPr>
            <a:spLocks noGrp="1"/>
          </p:cNvSpPr>
          <p:nvPr>
            <p:ph type="title"/>
          </p:nvPr>
        </p:nvSpPr>
        <p:spPr>
          <a:xfrm>
            <a:off x="1614488" y="273844"/>
            <a:ext cx="5915025" cy="994172"/>
          </a:xfrm>
        </p:spPr>
        <p:txBody>
          <a:bodyPr vert="horz" wrap="square" lIns="68580" tIns="34290" rIns="68580" bIns="34290" anchor="ctr"/>
          <a:p>
            <a:r>
              <a:rPr lang="en-US" altLang="zh-TW" dirty="0">
                <a:solidFill>
                  <a:schemeClr val="bg1"/>
                </a:solidFill>
                <a:latin typeface="Georgia" panose="02040502050405020303" charset="0"/>
                <a:cs typeface="Georgia" panose="02040502050405020303" charset="0"/>
              </a:rPr>
              <a:t>The whole CNN</a:t>
            </a:r>
            <a:endParaRPr lang="en-US" altLang="zh-TW" dirty="0">
              <a:solidFill>
                <a:schemeClr val="bg1"/>
              </a:solidFill>
              <a:latin typeface="Georgia" panose="02040502050405020303" charset="0"/>
              <a:cs typeface="Georgia" panose="02040502050405020303" charset="0"/>
            </a:endParaRPr>
          </a:p>
        </p:txBody>
      </p:sp>
      <p:pic>
        <p:nvPicPr>
          <p:cNvPr id="32770" name="Picture 2" descr="http://s.hswstatic.com/gif/whiskers-sam.jpg"/>
          <p:cNvPicPr>
            <a:picLocks noChangeAspect="1"/>
          </p:cNvPicPr>
          <p:nvPr/>
        </p:nvPicPr>
        <p:blipFill>
          <a:blip r:embed="rId1"/>
          <a:stretch>
            <a:fillRect/>
          </a:stretch>
        </p:blipFill>
        <p:spPr>
          <a:xfrm>
            <a:off x="5054204" y="144066"/>
            <a:ext cx="1328738" cy="902494"/>
          </a:xfrm>
          <a:prstGeom prst="rect">
            <a:avLst/>
          </a:prstGeom>
          <a:noFill/>
          <a:ln w="9525">
            <a:noFill/>
          </a:ln>
        </p:spPr>
      </p:pic>
      <p:sp>
        <p:nvSpPr>
          <p:cNvPr id="6" name="矩形 10"/>
          <p:cNvSpPr/>
          <p:nvPr/>
        </p:nvSpPr>
        <p:spPr>
          <a:xfrm>
            <a:off x="5080442" y="1447129"/>
            <a:ext cx="1302543" cy="417366"/>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500">
                <a:solidFill>
                  <a:schemeClr val="bg1"/>
                </a:solidFill>
                <a:latin typeface="Georgia" panose="02040502050405020303" charset="0"/>
                <a:cs typeface="Georgia" panose="02040502050405020303" charset="0"/>
              </a:rPr>
              <a:t>Convolution</a:t>
            </a:r>
            <a:endParaRPr lang="en-US" altLang="zh-TW" sz="1500">
              <a:solidFill>
                <a:schemeClr val="bg1"/>
              </a:solidFill>
              <a:latin typeface="Georgia" panose="02040502050405020303" charset="0"/>
              <a:ea typeface="Arial" panose="020B0604020202020204" pitchFamily="34" charset="0"/>
              <a:cs typeface="Georgia" panose="02040502050405020303" charset="0"/>
            </a:endParaRPr>
          </a:p>
        </p:txBody>
      </p:sp>
      <p:sp>
        <p:nvSpPr>
          <p:cNvPr id="7" name="矩形 12"/>
          <p:cNvSpPr/>
          <p:nvPr/>
        </p:nvSpPr>
        <p:spPr>
          <a:xfrm>
            <a:off x="5080442" y="2272138"/>
            <a:ext cx="1302543" cy="417366"/>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500">
                <a:solidFill>
                  <a:schemeClr val="bg1"/>
                </a:solidFill>
                <a:latin typeface="Georgia" panose="02040502050405020303" charset="0"/>
                <a:cs typeface="Georgia" panose="02040502050405020303" charset="0"/>
              </a:rPr>
              <a:t>Max Pooling</a:t>
            </a:r>
            <a:endParaRPr lang="en-US" altLang="zh-TW" sz="1500">
              <a:solidFill>
                <a:schemeClr val="bg1"/>
              </a:solidFill>
              <a:latin typeface="Georgia" panose="02040502050405020303" charset="0"/>
              <a:ea typeface="Arial" panose="020B0604020202020204" pitchFamily="34" charset="0"/>
              <a:cs typeface="Georgia" panose="02040502050405020303" charset="0"/>
            </a:endParaRPr>
          </a:p>
        </p:txBody>
      </p:sp>
      <p:sp>
        <p:nvSpPr>
          <p:cNvPr id="8" name="矩形 13"/>
          <p:cNvSpPr/>
          <p:nvPr/>
        </p:nvSpPr>
        <p:spPr>
          <a:xfrm>
            <a:off x="5080442" y="3073298"/>
            <a:ext cx="1302543" cy="417366"/>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500">
                <a:solidFill>
                  <a:schemeClr val="bg1"/>
                </a:solidFill>
                <a:latin typeface="Georgia" panose="02040502050405020303" charset="0"/>
                <a:cs typeface="Georgia" panose="02040502050405020303" charset="0"/>
              </a:rPr>
              <a:t>Convolution</a:t>
            </a:r>
            <a:endParaRPr lang="en-US" altLang="zh-TW" sz="1500">
              <a:solidFill>
                <a:schemeClr val="bg1"/>
              </a:solidFill>
              <a:latin typeface="Georgia" panose="02040502050405020303" charset="0"/>
              <a:ea typeface="Arial" panose="020B0604020202020204" pitchFamily="34" charset="0"/>
              <a:cs typeface="Georgia" panose="02040502050405020303" charset="0"/>
            </a:endParaRPr>
          </a:p>
        </p:txBody>
      </p:sp>
      <p:sp>
        <p:nvSpPr>
          <p:cNvPr id="9" name="矩形 14"/>
          <p:cNvSpPr/>
          <p:nvPr/>
        </p:nvSpPr>
        <p:spPr>
          <a:xfrm>
            <a:off x="5080442" y="3848237"/>
            <a:ext cx="1302543" cy="417366"/>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500">
                <a:solidFill>
                  <a:schemeClr val="bg1"/>
                </a:solidFill>
                <a:latin typeface="Georgia" panose="02040502050405020303" charset="0"/>
                <a:cs typeface="Georgia" panose="02040502050405020303" charset="0"/>
              </a:rPr>
              <a:t>Max Pooling</a:t>
            </a:r>
            <a:endParaRPr lang="en-US" altLang="zh-TW" sz="1500">
              <a:solidFill>
                <a:schemeClr val="bg1"/>
              </a:solidFill>
              <a:latin typeface="Georgia" panose="02040502050405020303" charset="0"/>
              <a:ea typeface="Arial" panose="020B0604020202020204" pitchFamily="34" charset="0"/>
              <a:cs typeface="Georgia" panose="02040502050405020303" charset="0"/>
            </a:endParaRPr>
          </a:p>
        </p:txBody>
      </p:sp>
      <p:sp>
        <p:nvSpPr>
          <p:cNvPr id="10" name="向下箭號 11"/>
          <p:cNvSpPr/>
          <p:nvPr/>
        </p:nvSpPr>
        <p:spPr>
          <a:xfrm>
            <a:off x="5544741" y="1088231"/>
            <a:ext cx="409575" cy="332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11" name="向下箭號 17"/>
          <p:cNvSpPr/>
          <p:nvPr/>
        </p:nvSpPr>
        <p:spPr>
          <a:xfrm>
            <a:off x="5544741" y="1921669"/>
            <a:ext cx="409575" cy="332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12" name="向下箭號 18"/>
          <p:cNvSpPr/>
          <p:nvPr/>
        </p:nvSpPr>
        <p:spPr>
          <a:xfrm>
            <a:off x="5544741" y="2740819"/>
            <a:ext cx="409575" cy="3309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13" name="向下箭號 19"/>
          <p:cNvSpPr/>
          <p:nvPr/>
        </p:nvSpPr>
        <p:spPr>
          <a:xfrm>
            <a:off x="5544741" y="3517106"/>
            <a:ext cx="409575" cy="3309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32787" name="文字方塊 20"/>
          <p:cNvSpPr txBox="1"/>
          <p:nvPr/>
        </p:nvSpPr>
        <p:spPr>
          <a:xfrm>
            <a:off x="6711554" y="2561035"/>
            <a:ext cx="1268015" cy="1198880"/>
          </a:xfrm>
          <a:prstGeom prst="rect">
            <a:avLst/>
          </a:prstGeom>
          <a:noFill/>
          <a:ln w="9525">
            <a:noFill/>
          </a:ln>
        </p:spPr>
        <p:txBody>
          <a:bodyPr>
            <a:spAutoFit/>
          </a:bodyPr>
          <a:p>
            <a:pPr>
              <a:buClrTx/>
            </a:pPr>
            <a:r>
              <a:rPr lang="en-US" altLang="zh-TW" sz="1800" dirty="0">
                <a:solidFill>
                  <a:schemeClr val="bg1"/>
                </a:solidFill>
                <a:latin typeface="Georgia" panose="02040502050405020303" charset="0"/>
                <a:cs typeface="Georgia" panose="02040502050405020303" charset="0"/>
              </a:rPr>
              <a:t>Can repeat many times</a:t>
            </a:r>
            <a:endParaRPr lang="en-US" altLang="zh-TW" sz="1800" dirty="0">
              <a:solidFill>
                <a:schemeClr val="bg1"/>
              </a:solidFill>
              <a:latin typeface="Georgia" panose="02040502050405020303" charset="0"/>
              <a:cs typeface="Georgia" panose="02040502050405020303" charset="0"/>
            </a:endParaRPr>
          </a:p>
        </p:txBody>
      </p:sp>
      <p:sp>
        <p:nvSpPr>
          <p:cNvPr id="15" name="左大括弧 22"/>
          <p:cNvSpPr/>
          <p:nvPr/>
        </p:nvSpPr>
        <p:spPr>
          <a:xfrm flipH="1">
            <a:off x="6412706" y="1354931"/>
            <a:ext cx="251222" cy="3036094"/>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16" name="矩形 25"/>
          <p:cNvSpPr/>
          <p:nvPr/>
        </p:nvSpPr>
        <p:spPr>
          <a:xfrm>
            <a:off x="5035154" y="1385888"/>
            <a:ext cx="1393031" cy="1425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17" name="文字方塊 24"/>
          <p:cNvSpPr txBox="1"/>
          <p:nvPr/>
        </p:nvSpPr>
        <p:spPr>
          <a:xfrm>
            <a:off x="2179092" y="2676485"/>
            <a:ext cx="1572887" cy="368300"/>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eaLnBrk="1" hangingPunct="1">
              <a:buClrTx/>
            </a:pPr>
            <a:r>
              <a:rPr lang="en-US" altLang="zh-TW" sz="1800">
                <a:solidFill>
                  <a:schemeClr val="bg1"/>
                </a:solidFill>
                <a:latin typeface="Georgia" panose="02040502050405020303" charset="0"/>
                <a:cs typeface="Georgia" panose="02040502050405020303" charset="0"/>
              </a:rPr>
              <a:t>A new image</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18" name="文字方塊 26"/>
          <p:cNvSpPr txBox="1"/>
          <p:nvPr/>
        </p:nvSpPr>
        <p:spPr>
          <a:xfrm>
            <a:off x="1574006" y="3907631"/>
            <a:ext cx="3217069" cy="737235"/>
          </a:xfrm>
          <a:prstGeom prst="rect">
            <a:avLst/>
          </a:prstGeom>
          <a:noFill/>
          <a:ln w="9525">
            <a:noFill/>
          </a:ln>
        </p:spPr>
        <p:txBody>
          <a:bodyPr>
            <a:spAutoFit/>
          </a:bodyPr>
          <a:p>
            <a:pPr>
              <a:buClrTx/>
            </a:pPr>
            <a:r>
              <a:rPr lang="en-US" altLang="zh-TW" sz="2100" dirty="0">
                <a:solidFill>
                  <a:schemeClr val="bg1"/>
                </a:solidFill>
                <a:latin typeface="Georgia" panose="02040502050405020303" charset="0"/>
                <a:cs typeface="Georgia" panose="02040502050405020303" charset="0"/>
              </a:rPr>
              <a:t>The number of channels is the number of filters</a:t>
            </a:r>
            <a:endParaRPr lang="en-US" altLang="zh-TW" sz="2100" dirty="0">
              <a:solidFill>
                <a:schemeClr val="bg1"/>
              </a:solidFill>
              <a:latin typeface="Georgia" panose="02040502050405020303" charset="0"/>
              <a:cs typeface="Georgia" panose="02040502050405020303" charset="0"/>
            </a:endParaRPr>
          </a:p>
        </p:txBody>
      </p:sp>
      <p:sp>
        <p:nvSpPr>
          <p:cNvPr id="19" name="文字方塊 27"/>
          <p:cNvSpPr txBox="1"/>
          <p:nvPr/>
        </p:nvSpPr>
        <p:spPr>
          <a:xfrm>
            <a:off x="1574006" y="3188494"/>
            <a:ext cx="3187303" cy="737235"/>
          </a:xfrm>
          <a:prstGeom prst="rect">
            <a:avLst/>
          </a:prstGeom>
          <a:noFill/>
          <a:ln w="9525">
            <a:noFill/>
          </a:ln>
        </p:spPr>
        <p:txBody>
          <a:bodyPr>
            <a:spAutoFit/>
          </a:bodyPr>
          <a:p>
            <a:pPr>
              <a:buClrTx/>
            </a:pPr>
            <a:r>
              <a:rPr lang="en-US" altLang="zh-TW" sz="2100" dirty="0">
                <a:solidFill>
                  <a:schemeClr val="bg1"/>
                </a:solidFill>
                <a:latin typeface="Georgia" panose="02040502050405020303" charset="0"/>
                <a:cs typeface="Georgia" panose="02040502050405020303" charset="0"/>
              </a:rPr>
              <a:t>Smaller than the original image</a:t>
            </a:r>
            <a:endParaRPr lang="en-US" altLang="zh-TW" sz="2100" dirty="0">
              <a:solidFill>
                <a:schemeClr val="bg1"/>
              </a:solidFill>
              <a:latin typeface="Georgia" panose="02040502050405020303" charset="0"/>
              <a:cs typeface="Georgia" panose="02040502050405020303" charset="0"/>
            </a:endParaRPr>
          </a:p>
        </p:txBody>
      </p:sp>
      <p:cxnSp>
        <p:nvCxnSpPr>
          <p:cNvPr id="20" name="直線單箭頭接點 6"/>
          <p:cNvCxnSpPr/>
          <p:nvPr/>
        </p:nvCxnSpPr>
        <p:spPr>
          <a:xfrm flipH="1">
            <a:off x="3794522" y="2906316"/>
            <a:ext cx="170259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8"/>
          <p:cNvSpPr/>
          <p:nvPr/>
        </p:nvSpPr>
        <p:spPr>
          <a:xfrm>
            <a:off x="5035154" y="3001566"/>
            <a:ext cx="1393031" cy="1425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grpSp>
        <p:nvGrpSpPr>
          <p:cNvPr id="22" name="群組 7"/>
          <p:cNvGrpSpPr/>
          <p:nvPr/>
        </p:nvGrpSpPr>
        <p:grpSpPr>
          <a:xfrm>
            <a:off x="2314575" y="1208485"/>
            <a:ext cx="1460897" cy="1328738"/>
            <a:chOff x="1561968" y="1612084"/>
            <a:chExt cx="1947915" cy="1771562"/>
          </a:xfrm>
        </p:grpSpPr>
        <p:sp>
          <p:nvSpPr>
            <p:cNvPr id="32798" name="橢圓 29"/>
            <p:cNvSpPr/>
            <p:nvPr/>
          </p:nvSpPr>
          <p:spPr>
            <a:xfrm>
              <a:off x="1593719" y="1612084"/>
              <a:ext cx="719157" cy="720689"/>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32799" name="橢圓 30"/>
            <p:cNvSpPr/>
            <p:nvPr/>
          </p:nvSpPr>
          <p:spPr>
            <a:xfrm>
              <a:off x="2565295" y="1612084"/>
              <a:ext cx="719157" cy="720689"/>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0</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32800" name="橢圓 31"/>
            <p:cNvSpPr/>
            <p:nvPr/>
          </p:nvSpPr>
          <p:spPr>
            <a:xfrm>
              <a:off x="2533544" y="2504215"/>
              <a:ext cx="720744" cy="720689"/>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32801" name="橢圓 32"/>
            <p:cNvSpPr/>
            <p:nvPr/>
          </p:nvSpPr>
          <p:spPr>
            <a:xfrm>
              <a:off x="1561968" y="2504215"/>
              <a:ext cx="720744" cy="720689"/>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32802" name="橢圓 33"/>
            <p:cNvSpPr/>
            <p:nvPr/>
          </p:nvSpPr>
          <p:spPr>
            <a:xfrm>
              <a:off x="1782637" y="1829560"/>
              <a:ext cx="720744" cy="719102"/>
            </a:xfrm>
            <a:prstGeom prst="ellipse">
              <a:avLst/>
            </a:prstGeom>
            <a:gradFill rotWithShape="1">
              <a:gsLst>
                <a:gs pos="0">
                  <a:srgbClr val="F6F6FF">
                    <a:alpha val="100000"/>
                  </a:srgbClr>
                </a:gs>
                <a:gs pos="64999">
                  <a:srgbClr val="EBEBFF">
                    <a:alpha val="100000"/>
                  </a:srgbClr>
                </a:gs>
                <a:gs pos="100000">
                  <a:srgbClr val="E3E3FF">
                    <a:alpha val="100000"/>
                  </a:srgbClr>
                </a:gs>
              </a:gsLst>
              <a:lin ang="5400000" scaled="1"/>
              <a:tileRect/>
            </a:gradFill>
            <a:ln w="9525" cap="flat" cmpd="sng">
              <a:solidFill>
                <a:srgbClr val="DCDCFA"/>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32803" name="橢圓 34"/>
            <p:cNvSpPr/>
            <p:nvPr/>
          </p:nvSpPr>
          <p:spPr>
            <a:xfrm>
              <a:off x="2789139" y="1805749"/>
              <a:ext cx="720744" cy="720689"/>
            </a:xfrm>
            <a:prstGeom prst="ellipse">
              <a:avLst/>
            </a:prstGeom>
            <a:gradFill rotWithShape="1">
              <a:gsLst>
                <a:gs pos="0">
                  <a:srgbClr val="F6F6FF">
                    <a:alpha val="100000"/>
                  </a:srgbClr>
                </a:gs>
                <a:gs pos="64999">
                  <a:srgbClr val="EBEBFF">
                    <a:alpha val="100000"/>
                  </a:srgbClr>
                </a:gs>
                <a:gs pos="100000">
                  <a:srgbClr val="E3E3FF">
                    <a:alpha val="100000"/>
                  </a:srgbClr>
                </a:gs>
              </a:gsLst>
              <a:lin ang="5400000" scaled="1"/>
              <a:tileRect/>
            </a:gradFill>
            <a:ln w="9525" cap="flat" cmpd="sng">
              <a:solidFill>
                <a:srgbClr val="DCDCFA"/>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32804" name="橢圓 35"/>
            <p:cNvSpPr/>
            <p:nvPr/>
          </p:nvSpPr>
          <p:spPr>
            <a:xfrm>
              <a:off x="2758975" y="2661369"/>
              <a:ext cx="719157" cy="719102"/>
            </a:xfrm>
            <a:prstGeom prst="ellipse">
              <a:avLst/>
            </a:prstGeom>
            <a:gradFill rotWithShape="1">
              <a:gsLst>
                <a:gs pos="0">
                  <a:srgbClr val="F6F6FF">
                    <a:alpha val="100000"/>
                  </a:srgbClr>
                </a:gs>
                <a:gs pos="64999">
                  <a:srgbClr val="EBEBFF">
                    <a:alpha val="100000"/>
                  </a:srgbClr>
                </a:gs>
                <a:gs pos="100000">
                  <a:srgbClr val="E3E3FF">
                    <a:alpha val="100000"/>
                  </a:srgbClr>
                </a:gs>
              </a:gsLst>
              <a:lin ang="5400000" scaled="1"/>
              <a:tileRect/>
            </a:gradFill>
            <a:ln w="9525" cap="flat" cmpd="sng">
              <a:solidFill>
                <a:srgbClr val="DCDCFA"/>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32805" name="橢圓 36"/>
            <p:cNvSpPr/>
            <p:nvPr/>
          </p:nvSpPr>
          <p:spPr>
            <a:xfrm>
              <a:off x="1766761" y="2662957"/>
              <a:ext cx="719156" cy="720689"/>
            </a:xfrm>
            <a:prstGeom prst="ellipse">
              <a:avLst/>
            </a:prstGeom>
            <a:gradFill rotWithShape="1">
              <a:gsLst>
                <a:gs pos="0">
                  <a:srgbClr val="F6F6FF">
                    <a:alpha val="100000"/>
                  </a:srgbClr>
                </a:gs>
                <a:gs pos="64999">
                  <a:srgbClr val="EBEBFF">
                    <a:alpha val="100000"/>
                  </a:srgbClr>
                </a:gs>
                <a:gs pos="100000">
                  <a:srgbClr val="E3E3FF">
                    <a:alpha val="100000"/>
                  </a:srgbClr>
                </a:gs>
              </a:gsLst>
              <a:lin ang="5400000" scaled="1"/>
              <a:tileRect/>
            </a:gradFill>
            <a:ln w="9525" cap="flat" cmpd="sng">
              <a:solidFill>
                <a:srgbClr val="DCDCFA"/>
              </a:solidFill>
              <a:prstDash val="solid"/>
              <a:headEnd type="none" w="med" len="med"/>
              <a:tailEnd type="none" w="med" len="med"/>
            </a:ln>
            <a:effectLst>
              <a:outerShdw dist="20000" dir="5400000" rotWithShape="0">
                <a:srgbClr val="808080">
                  <a:alpha val="37999"/>
                </a:srgbClr>
              </a:outerShdw>
            </a:effectLst>
          </p:spPr>
          <p:txBody>
            <a:bodyPr anchor="ctr"/>
            <a:p>
              <a:pPr algn="ctr">
                <a:buClrTx/>
              </a:pPr>
              <a:r>
                <a:rPr lang="en-US" altLang="zh-TW" sz="1800">
                  <a:solidFill>
                    <a:schemeClr val="bg1"/>
                  </a:solidFill>
                  <a:latin typeface="Georgia" panose="02040502050405020303" charset="0"/>
                  <a:cs typeface="Georgia" panose="02040502050405020303" charset="0"/>
                </a:rPr>
                <a:t>0</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8" grpId="0"/>
      <p:bldP spid="19" grpId="0"/>
      <p:bldP spid="21"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34817" name="標題 1"/>
          <p:cNvSpPr>
            <a:spLocks noGrp="1"/>
          </p:cNvSpPr>
          <p:nvPr>
            <p:ph type="title"/>
          </p:nvPr>
        </p:nvSpPr>
        <p:spPr>
          <a:xfrm>
            <a:off x="1614488" y="273844"/>
            <a:ext cx="5915025" cy="994172"/>
          </a:xfrm>
        </p:spPr>
        <p:txBody>
          <a:bodyPr vert="horz" wrap="square" lIns="68580" tIns="34290" rIns="68580" bIns="34290" anchor="ctr"/>
          <a:p>
            <a:r>
              <a:rPr lang="en-US" altLang="zh-TW" dirty="0">
                <a:solidFill>
                  <a:schemeClr val="bg1"/>
                </a:solidFill>
                <a:latin typeface="Georgia" panose="02040502050405020303" charset="0"/>
                <a:cs typeface="Georgia" panose="02040502050405020303" charset="0"/>
              </a:rPr>
              <a:t>Flattening</a:t>
            </a:r>
            <a:endParaRPr lang="en-US" altLang="zh-TW" dirty="0">
              <a:solidFill>
                <a:schemeClr val="bg1"/>
              </a:solidFill>
              <a:latin typeface="Georgia" panose="02040502050405020303" charset="0"/>
              <a:cs typeface="Georgia" panose="02040502050405020303" charset="0"/>
            </a:endParaRPr>
          </a:p>
        </p:txBody>
      </p:sp>
      <p:grpSp>
        <p:nvGrpSpPr>
          <p:cNvPr id="34818" name="群組 13"/>
          <p:cNvGrpSpPr/>
          <p:nvPr/>
        </p:nvGrpSpPr>
        <p:grpSpPr>
          <a:xfrm>
            <a:off x="1343025" y="1854994"/>
            <a:ext cx="1457325" cy="1537097"/>
            <a:chOff x="758373" y="2759289"/>
            <a:chExt cx="1943214" cy="2049364"/>
          </a:xfrm>
        </p:grpSpPr>
        <p:sp>
          <p:nvSpPr>
            <p:cNvPr id="6" name="橢圓 5"/>
            <p:cNvSpPr/>
            <p:nvPr/>
          </p:nvSpPr>
          <p:spPr>
            <a:xfrm>
              <a:off x="758373"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7" name="橢圓 6"/>
            <p:cNvSpPr/>
            <p:nvPr/>
          </p:nvSpPr>
          <p:spPr>
            <a:xfrm>
              <a:off x="1729980"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800">
                  <a:solidFill>
                    <a:schemeClr val="bg1"/>
                  </a:solidFill>
                  <a:latin typeface="Georgia" panose="02040502050405020303" charset="0"/>
                  <a:cs typeface="Georgia" panose="02040502050405020303" charset="0"/>
                </a:rPr>
                <a:t>0</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8" name="橢圓 7"/>
            <p:cNvSpPr/>
            <p:nvPr/>
          </p:nvSpPr>
          <p:spPr>
            <a:xfrm>
              <a:off x="1729980"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9" name="橢圓 8"/>
            <p:cNvSpPr/>
            <p:nvPr/>
          </p:nvSpPr>
          <p:spPr>
            <a:xfrm>
              <a:off x="758373"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10" name="橢圓 9"/>
            <p:cNvSpPr/>
            <p:nvPr/>
          </p:nvSpPr>
          <p:spPr>
            <a:xfrm>
              <a:off x="936506" y="299956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11" name="橢圓 10"/>
            <p:cNvSpPr/>
            <p:nvPr/>
          </p:nvSpPr>
          <p:spPr>
            <a:xfrm>
              <a:off x="1981587" y="299956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12" name="橢圓 11"/>
            <p:cNvSpPr/>
            <p:nvPr/>
          </p:nvSpPr>
          <p:spPr>
            <a:xfrm>
              <a:off x="1981587" y="4088653"/>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13" name="橢圓 12"/>
            <p:cNvSpPr/>
            <p:nvPr/>
          </p:nvSpPr>
          <p:spPr>
            <a:xfrm>
              <a:off x="962806" y="4027123"/>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800">
                  <a:solidFill>
                    <a:schemeClr val="bg1"/>
                  </a:solidFill>
                  <a:latin typeface="Georgia" panose="02040502050405020303" charset="0"/>
                  <a:cs typeface="Georgia" panose="02040502050405020303" charset="0"/>
                </a:rPr>
                <a:t>0</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grpSp>
      <p:sp>
        <p:nvSpPr>
          <p:cNvPr id="14" name="文字方塊 16"/>
          <p:cNvSpPr txBox="1"/>
          <p:nvPr/>
        </p:nvSpPr>
        <p:spPr>
          <a:xfrm>
            <a:off x="2914650" y="2914650"/>
            <a:ext cx="1143000" cy="368300"/>
          </a:xfrm>
          <a:prstGeom prst="rect">
            <a:avLst/>
          </a:prstGeom>
          <a:noFill/>
          <a:ln w="9525">
            <a:noFill/>
          </a:ln>
        </p:spPr>
        <p:txBody>
          <a:bodyPr>
            <a:spAutoFit/>
          </a:bodyPr>
          <a:p>
            <a:pPr algn="ctr">
              <a:buClrTx/>
            </a:pPr>
            <a:r>
              <a:rPr lang="en-US" altLang="zh-TW" sz="1800" dirty="0">
                <a:solidFill>
                  <a:schemeClr val="bg1"/>
                </a:solidFill>
                <a:latin typeface="Georgia" panose="02040502050405020303" charset="0"/>
                <a:cs typeface="Georgia" panose="02040502050405020303" charset="0"/>
              </a:rPr>
              <a:t>Flattened</a:t>
            </a:r>
            <a:endParaRPr lang="en-US" altLang="zh-TW" sz="1800" dirty="0">
              <a:solidFill>
                <a:schemeClr val="bg1"/>
              </a:solidFill>
              <a:latin typeface="Georgia" panose="02040502050405020303" charset="0"/>
              <a:cs typeface="Georgia" panose="02040502050405020303" charset="0"/>
            </a:endParaRPr>
          </a:p>
        </p:txBody>
      </p:sp>
      <p:sp>
        <p:nvSpPr>
          <p:cNvPr id="15" name="橢圓 20"/>
          <p:cNvSpPr/>
          <p:nvPr/>
        </p:nvSpPr>
        <p:spPr>
          <a:xfrm>
            <a:off x="4302000" y="146164"/>
            <a:ext cx="540000" cy="54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16" name="橢圓 21"/>
          <p:cNvSpPr/>
          <p:nvPr/>
        </p:nvSpPr>
        <p:spPr>
          <a:xfrm>
            <a:off x="4302000" y="813288"/>
            <a:ext cx="540000" cy="54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800">
                <a:solidFill>
                  <a:schemeClr val="bg1"/>
                </a:solidFill>
                <a:latin typeface="Georgia" panose="02040502050405020303" charset="0"/>
                <a:cs typeface="Georgia" panose="02040502050405020303" charset="0"/>
              </a:rPr>
              <a:t>0</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17" name="橢圓 22"/>
          <p:cNvSpPr/>
          <p:nvPr/>
        </p:nvSpPr>
        <p:spPr>
          <a:xfrm>
            <a:off x="4302000" y="1442463"/>
            <a:ext cx="540000" cy="54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18" name="橢圓 23"/>
          <p:cNvSpPr/>
          <p:nvPr/>
        </p:nvSpPr>
        <p:spPr>
          <a:xfrm>
            <a:off x="4302000" y="2083665"/>
            <a:ext cx="540000" cy="54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19" name="橢圓 24"/>
          <p:cNvSpPr/>
          <p:nvPr/>
        </p:nvSpPr>
        <p:spPr>
          <a:xfrm>
            <a:off x="4302000" y="2711300"/>
            <a:ext cx="540000" cy="54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0" name="橢圓 25"/>
          <p:cNvSpPr/>
          <p:nvPr/>
        </p:nvSpPr>
        <p:spPr>
          <a:xfrm>
            <a:off x="4302000" y="3302067"/>
            <a:ext cx="540000" cy="54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800">
                <a:solidFill>
                  <a:schemeClr val="bg1"/>
                </a:solidFill>
                <a:latin typeface="Georgia" panose="02040502050405020303" charset="0"/>
                <a:cs typeface="Georgia" panose="02040502050405020303" charset="0"/>
              </a:rPr>
              <a:t>1</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1" name="橢圓 26"/>
          <p:cNvSpPr/>
          <p:nvPr/>
        </p:nvSpPr>
        <p:spPr>
          <a:xfrm>
            <a:off x="4302000" y="3903434"/>
            <a:ext cx="540000" cy="54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800">
                <a:solidFill>
                  <a:schemeClr val="bg1"/>
                </a:solidFill>
                <a:latin typeface="Georgia" panose="02040502050405020303" charset="0"/>
                <a:cs typeface="Georgia" panose="02040502050405020303" charset="0"/>
              </a:rPr>
              <a:t>0</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2" name="橢圓 27"/>
          <p:cNvSpPr/>
          <p:nvPr/>
        </p:nvSpPr>
        <p:spPr>
          <a:xfrm>
            <a:off x="4302000" y="4521957"/>
            <a:ext cx="540000" cy="54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800">
                <a:solidFill>
                  <a:schemeClr val="bg1"/>
                </a:solidFill>
                <a:latin typeface="Georgia" panose="02040502050405020303" charset="0"/>
                <a:cs typeface="Georgia" panose="02040502050405020303" charset="0"/>
              </a:rPr>
              <a:t>3</a:t>
            </a:r>
            <a:endParaRPr lang="en-US" altLang="zh-TW" sz="1800">
              <a:solidFill>
                <a:schemeClr val="bg1"/>
              </a:solidFill>
              <a:latin typeface="Georgia" panose="02040502050405020303" charset="0"/>
              <a:ea typeface="Arial" panose="020B0604020202020204" pitchFamily="34" charset="0"/>
              <a:cs typeface="Georgia" panose="02040502050405020303" charset="0"/>
            </a:endParaRPr>
          </a:p>
        </p:txBody>
      </p:sp>
      <p:sp>
        <p:nvSpPr>
          <p:cNvPr id="23" name="向右箭號 4"/>
          <p:cNvSpPr/>
          <p:nvPr/>
        </p:nvSpPr>
        <p:spPr>
          <a:xfrm>
            <a:off x="4883944" y="2393156"/>
            <a:ext cx="417910" cy="54649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
        <p:nvSpPr>
          <p:cNvPr id="24" name="向右箭號 32"/>
          <p:cNvSpPr/>
          <p:nvPr/>
        </p:nvSpPr>
        <p:spPr>
          <a:xfrm>
            <a:off x="6748463" y="2564606"/>
            <a:ext cx="417910" cy="54649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grpSp>
        <p:nvGrpSpPr>
          <p:cNvPr id="25" name="群組 28"/>
          <p:cNvGrpSpPr/>
          <p:nvPr/>
        </p:nvGrpSpPr>
        <p:grpSpPr>
          <a:xfrm>
            <a:off x="5344716" y="2043113"/>
            <a:ext cx="2400300" cy="1902135"/>
            <a:chOff x="-2630921" y="4440114"/>
            <a:chExt cx="3201477" cy="2536022"/>
          </a:xfrm>
        </p:grpSpPr>
        <p:pic>
          <p:nvPicPr>
            <p:cNvPr id="34848" name="圖片 29"/>
            <p:cNvPicPr>
              <a:picLocks noChangeAspect="1"/>
            </p:cNvPicPr>
            <p:nvPr/>
          </p:nvPicPr>
          <p:blipFill>
            <a:blip r:embed="rId1"/>
            <a:stretch>
              <a:fillRect/>
            </a:stretch>
          </p:blipFill>
          <p:spPr>
            <a:xfrm rot="-10800000" flipH="1">
              <a:off x="-2630921" y="4440114"/>
              <a:ext cx="3201477" cy="1701788"/>
            </a:xfrm>
            <a:prstGeom prst="rect">
              <a:avLst/>
            </a:prstGeom>
            <a:noFill/>
            <a:ln w="9525">
              <a:noFill/>
            </a:ln>
          </p:spPr>
        </p:pic>
        <p:sp>
          <p:nvSpPr>
            <p:cNvPr id="27" name="文字方塊 30"/>
            <p:cNvSpPr txBox="1"/>
            <p:nvPr/>
          </p:nvSpPr>
          <p:spPr>
            <a:xfrm>
              <a:off x="-2630921" y="6238735"/>
              <a:ext cx="2906568" cy="737401"/>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r>
                <a:rPr lang="en-US" altLang="zh-TW" sz="1500">
                  <a:solidFill>
                    <a:schemeClr val="bg1"/>
                  </a:solidFill>
                  <a:latin typeface="Georgia" panose="02040502050405020303" charset="0"/>
                  <a:cs typeface="Georgia" panose="02040502050405020303" charset="0"/>
                </a:rPr>
                <a:t>Fully Connected Feedforward network</a:t>
              </a:r>
              <a:endParaRPr lang="en-US" altLang="zh-TW" sz="1500">
                <a:solidFill>
                  <a:schemeClr val="bg1"/>
                </a:solidFill>
                <a:latin typeface="Georgia" panose="02040502050405020303" charset="0"/>
                <a:ea typeface="Arial" panose="020B0604020202020204" pitchFamily="34" charset="0"/>
                <a:cs typeface="Georgia" panose="02040502050405020303" charset="0"/>
              </a:endParaRPr>
            </a:p>
          </p:txBody>
        </p:sp>
      </p:grpSp>
      <p:sp>
        <p:nvSpPr>
          <p:cNvPr id="28" name="向右箭號 33"/>
          <p:cNvSpPr/>
          <p:nvPr/>
        </p:nvSpPr>
        <p:spPr>
          <a:xfrm>
            <a:off x="2887266" y="2401491"/>
            <a:ext cx="1373981" cy="54649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charset="-128"/>
                <a:cs typeface="+mn-cs"/>
              </a:defRPr>
            </a:lvl5pPr>
          </a:lstStyle>
          <a:p>
            <a:pPr lvl="0" algn="ctr" eaLnBrk="1" hangingPunct="1">
              <a:buClrTx/>
            </a:pPr>
            <a:endParaRPr lang="zh-TW" altLang="en-US" sz="1350" dirty="0">
              <a:solidFill>
                <a:schemeClr val="bg1"/>
              </a:solidFill>
              <a:latin typeface="Georgia" panose="02040502050405020303" charset="0"/>
              <a:ea typeface="Arial" panose="020B0604020202020204" pitchFamily="34" charset="0"/>
              <a:cs typeface="Georgia" panose="02040502050405020303"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bldLvl="0" animBg="1"/>
      <p:bldP spid="24" grpId="0" bldLvl="0" animBg="1"/>
      <p:bldP spid="28"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671" name="Shape 671"/>
        <p:cNvGrpSpPr/>
        <p:nvPr/>
      </p:nvGrpSpPr>
      <p:grpSpPr>
        <a:xfrm>
          <a:off x="0" y="0"/>
          <a:ext cx="0" cy="0"/>
          <a:chOff x="0" y="0"/>
          <a:chExt cx="0" cy="0"/>
        </a:xfrm>
      </p:grpSpPr>
      <p:sp>
        <p:nvSpPr>
          <p:cNvPr id="22529" name="標題 1"/>
          <p:cNvSpPr>
            <a:spLocks noGrp="1"/>
          </p:cNvSpPr>
          <p:nvPr>
            <p:ph type="title"/>
          </p:nvPr>
        </p:nvSpPr>
        <p:spPr>
          <a:xfrm>
            <a:off x="78423" y="68104"/>
            <a:ext cx="5915025" cy="994172"/>
          </a:xfrm>
        </p:spPr>
        <p:txBody>
          <a:bodyPr vert="horz" wrap="square" lIns="68580" tIns="34290" rIns="68580" bIns="34290" anchor="ctr"/>
          <a:p>
            <a:r>
              <a:rPr lang="en-US" altLang="zh-TW" dirty="0">
                <a:solidFill>
                  <a:schemeClr val="bg1"/>
                </a:solidFill>
                <a:latin typeface="Georgia" panose="02040502050405020303" charset="0"/>
                <a:cs typeface="Georgia" panose="02040502050405020303" charset="0"/>
              </a:rPr>
              <a:t>Fully connected in tensorflow</a:t>
            </a:r>
            <a:endParaRPr lang="en-US" altLang="zh-TW" dirty="0">
              <a:solidFill>
                <a:schemeClr val="bg1"/>
              </a:solidFill>
              <a:latin typeface="Georgia" panose="02040502050405020303" charset="0"/>
              <a:cs typeface="Georgia" panose="02040502050405020303" charset="0"/>
            </a:endParaRPr>
          </a:p>
        </p:txBody>
      </p:sp>
      <p:sp>
        <p:nvSpPr>
          <p:cNvPr id="1" name="文本框 0"/>
          <p:cNvSpPr txBox="1"/>
          <p:nvPr/>
        </p:nvSpPr>
        <p:spPr>
          <a:xfrm>
            <a:off x="701675" y="913130"/>
            <a:ext cx="7063740" cy="953135"/>
          </a:xfrm>
          <a:prstGeom prst="rect">
            <a:avLst/>
          </a:prstGeom>
          <a:noFill/>
        </p:spPr>
        <p:txBody>
          <a:bodyPr wrap="square" rtlCol="0">
            <a:spAutoFit/>
          </a:bodyPr>
          <a:p>
            <a:pPr algn="just"/>
            <a:r>
              <a:rPr lang="zh-CN" altLang="en-US">
                <a:latin typeface="Georgia" panose="02040502050405020303" charset="0"/>
                <a:cs typeface="Georgia" panose="02040502050405020303" charset="0"/>
              </a:rPr>
              <a:t>We should be pretty familiar with the fully connected layer by now, as we have been using it for all of our models. Fully connected, or dense, layer is called so because every node in the layer is connected to every node in the preceding layer. Convolutional layers are only locally connected.</a:t>
            </a:r>
            <a:endParaRPr lang="zh-CN" altLang="en-US">
              <a:latin typeface="Georgia" panose="02040502050405020303" charset="0"/>
              <a:cs typeface="Georgia" panose="02040502050405020303" charset="0"/>
            </a:endParaRPr>
          </a:p>
        </p:txBody>
      </p:sp>
      <p:graphicFrame>
        <p:nvGraphicFramePr>
          <p:cNvPr id="2" name="表格 1"/>
          <p:cNvGraphicFramePr/>
          <p:nvPr/>
        </p:nvGraphicFramePr>
        <p:xfrm>
          <a:off x="1600200" y="2096770"/>
          <a:ext cx="6511290" cy="1631950"/>
        </p:xfrm>
        <a:graphic>
          <a:graphicData uri="http://schemas.openxmlformats.org/drawingml/2006/table">
            <a:tbl>
              <a:tblPr firstRow="1" bandRow="1">
                <a:tableStyleId>{5940675A-B579-460E-94D1-54222C63F5DA}</a:tableStyleId>
              </a:tblPr>
              <a:tblGrid>
                <a:gridCol w="6511290"/>
              </a:tblGrid>
              <a:tr h="1631950">
                <a:tc>
                  <a:txBody>
                    <a:bodyPr/>
                    <a:p>
                      <a:pPr marL="0" indent="0">
                        <a:buNone/>
                      </a:pPr>
                      <a:r>
                        <a:rPr lang="en-US" sz="1200">
                          <a:solidFill>
                            <a:srgbClr val="000088"/>
                          </a:solidFill>
                          <a:latin typeface="Consolas" panose="020B0609020204030204" charset="0"/>
                          <a:cs typeface="Consolas" panose="020B0609020204030204" charset="0"/>
                        </a:rPr>
                        <a:t>def</a:t>
                      </a:r>
                      <a:r>
                        <a:rPr lang="en-US" sz="1200">
                          <a:solidFill>
                            <a:srgbClr val="000000"/>
                          </a:solidFill>
                          <a:latin typeface="Consolas" panose="020B0609020204030204" charset="0"/>
                          <a:cs typeface="Consolas" panose="020B0609020204030204" charset="0"/>
                        </a:rPr>
                        <a:t> fully_connected</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inputs</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out_dim</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scope_name</a:t>
                      </a:r>
                      <a:r>
                        <a:rPr lang="en-US" sz="1200">
                          <a:solidFill>
                            <a:srgbClr val="666600"/>
                          </a:solidFill>
                          <a:latin typeface="Consolas" panose="020B0609020204030204" charset="0"/>
                          <a:cs typeface="Consolas" panose="020B0609020204030204" charset="0"/>
                        </a:rPr>
                        <a:t>=</a:t>
                      </a:r>
                      <a:r>
                        <a:rPr lang="en-US" sz="1200">
                          <a:solidFill>
                            <a:srgbClr val="008800"/>
                          </a:solidFill>
                          <a:latin typeface="Consolas" panose="020B0609020204030204" charset="0"/>
                          <a:cs typeface="Consolas" panose="020B0609020204030204" charset="0"/>
                        </a:rPr>
                        <a:t>'fc'</a:t>
                      </a:r>
                      <a:r>
                        <a:rPr lang="en-US" sz="1200">
                          <a:solidFill>
                            <a:srgbClr val="666600"/>
                          </a:solidFill>
                          <a:latin typeface="Consolas" panose="020B0609020204030204" charset="0"/>
                          <a:cs typeface="Consolas" panose="020B0609020204030204" charset="0"/>
                        </a:rPr>
                        <a:t>):</a:t>
                      </a:r>
                      <a:endParaRPr lang="en-US" sz="1200">
                        <a:solidFill>
                          <a:srgbClr val="666600"/>
                        </a:solidFill>
                        <a:latin typeface="Consolas" panose="020B0609020204030204" charset="0"/>
                        <a:cs typeface="Consolas" panose="020B0609020204030204" charset="0"/>
                      </a:endParaRPr>
                    </a:p>
                    <a:p>
                      <a:pPr marL="0" indent="0">
                        <a:buNone/>
                      </a:pPr>
                      <a:r>
                        <a:rPr lang="en-US" sz="1200">
                          <a:solidFill>
                            <a:srgbClr val="000000"/>
                          </a:solidFill>
                          <a:latin typeface="Consolas" panose="020B0609020204030204" charset="0"/>
                          <a:cs typeface="Consolas" panose="020B0609020204030204" charset="0"/>
                        </a:rPr>
                        <a:t>    </a:t>
                      </a:r>
                      <a:r>
                        <a:rPr lang="en-US" sz="1200">
                          <a:solidFill>
                            <a:srgbClr val="000088"/>
                          </a:solidFill>
                          <a:latin typeface="Consolas" panose="020B0609020204030204" charset="0"/>
                          <a:cs typeface="Consolas" panose="020B0609020204030204" charset="0"/>
                        </a:rPr>
                        <a:t>with</a:t>
                      </a:r>
                      <a:r>
                        <a:rPr lang="en-US" sz="1200">
                          <a:solidFill>
                            <a:srgbClr val="000000"/>
                          </a:solidFill>
                          <a:latin typeface="Consolas" panose="020B0609020204030204" charset="0"/>
                          <a:cs typeface="Consolas" panose="020B0609020204030204" charset="0"/>
                        </a:rPr>
                        <a:t> tf</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variable_scope</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scope_name</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reuse</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tf</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AUTO_REUSE</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a:t>
                      </a:r>
                      <a:r>
                        <a:rPr lang="en-US" sz="1200">
                          <a:solidFill>
                            <a:srgbClr val="000088"/>
                          </a:solidFill>
                          <a:latin typeface="Consolas" panose="020B0609020204030204" charset="0"/>
                          <a:cs typeface="Consolas" panose="020B0609020204030204" charset="0"/>
                        </a:rPr>
                        <a:t>as</a:t>
                      </a:r>
                      <a:r>
                        <a:rPr lang="en-US" sz="1200">
                          <a:solidFill>
                            <a:srgbClr val="000000"/>
                          </a:solidFill>
                          <a:latin typeface="Consolas" panose="020B0609020204030204" charset="0"/>
                          <a:cs typeface="Consolas" panose="020B0609020204030204" charset="0"/>
                        </a:rPr>
                        <a:t> scope:</a:t>
                      </a:r>
                      <a:endParaRPr lang="en-US" sz="1200">
                        <a:solidFill>
                          <a:srgbClr val="000000"/>
                        </a:solidFill>
                        <a:latin typeface="Consolas" panose="020B0609020204030204" charset="0"/>
                        <a:cs typeface="Consolas" panose="020B0609020204030204" charset="0"/>
                      </a:endParaRPr>
                    </a:p>
                    <a:p>
                      <a:pPr marL="0" indent="0">
                        <a:buNone/>
                      </a:pPr>
                      <a:r>
                        <a:rPr lang="en-US" sz="1200">
                          <a:solidFill>
                            <a:srgbClr val="000000"/>
                          </a:solidFill>
                          <a:latin typeface="Consolas" panose="020B0609020204030204" charset="0"/>
                          <a:cs typeface="Consolas" panose="020B0609020204030204" charset="0"/>
                        </a:rPr>
                        <a:t>        in_dim </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inputs</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shape</a:t>
                      </a:r>
                      <a:r>
                        <a:rPr lang="en-US" sz="1200">
                          <a:solidFill>
                            <a:srgbClr val="666600"/>
                          </a:solidFill>
                          <a:latin typeface="Consolas" panose="020B0609020204030204" charset="0"/>
                          <a:cs typeface="Consolas" panose="020B0609020204030204" charset="0"/>
                        </a:rPr>
                        <a:t>[-</a:t>
                      </a:r>
                      <a:r>
                        <a:rPr lang="en-US" sz="1200">
                          <a:solidFill>
                            <a:srgbClr val="006666"/>
                          </a:solidFill>
                          <a:latin typeface="Consolas" panose="020B0609020204030204" charset="0"/>
                          <a:cs typeface="Consolas" panose="020B0609020204030204" charset="0"/>
                        </a:rPr>
                        <a:t>1]</a:t>
                      </a:r>
                      <a:endParaRPr lang="en-US" sz="1200">
                        <a:solidFill>
                          <a:srgbClr val="006666"/>
                        </a:solidFill>
                        <a:latin typeface="Consolas" panose="020B0609020204030204" charset="0"/>
                        <a:cs typeface="Consolas" panose="020B0609020204030204" charset="0"/>
                      </a:endParaRPr>
                    </a:p>
                    <a:p>
                      <a:pPr marL="0" indent="0">
                        <a:buNone/>
                      </a:pPr>
                      <a:r>
                        <a:rPr lang="en-US" sz="1200">
                          <a:solidFill>
                            <a:srgbClr val="000000"/>
                          </a:solidFill>
                          <a:latin typeface="Consolas" panose="020B0609020204030204" charset="0"/>
                          <a:cs typeface="Consolas" panose="020B0609020204030204" charset="0"/>
                        </a:rPr>
                        <a:t>        w </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tf</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get_variable</a:t>
                      </a:r>
                      <a:r>
                        <a:rPr lang="en-US" sz="1200">
                          <a:solidFill>
                            <a:srgbClr val="666600"/>
                          </a:solidFill>
                          <a:latin typeface="Consolas" panose="020B0609020204030204" charset="0"/>
                          <a:cs typeface="Consolas" panose="020B0609020204030204" charset="0"/>
                        </a:rPr>
                        <a:t>(</a:t>
                      </a:r>
                      <a:r>
                        <a:rPr lang="en-US" sz="1200">
                          <a:solidFill>
                            <a:srgbClr val="008800"/>
                          </a:solidFill>
                          <a:latin typeface="Consolas" panose="020B0609020204030204" charset="0"/>
                          <a:cs typeface="Consolas" panose="020B0609020204030204" charset="0"/>
                        </a:rPr>
                        <a:t>'weights'</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in_dim</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out_dim</a:t>
                      </a:r>
                      <a:r>
                        <a:rPr lang="en-US" sz="1200">
                          <a:solidFill>
                            <a:srgbClr val="666600"/>
                          </a:solidFill>
                          <a:latin typeface="Consolas" panose="020B0609020204030204" charset="0"/>
                          <a:cs typeface="Consolas" panose="020B0609020204030204" charset="0"/>
                        </a:rPr>
                        <a:t>],</a:t>
                      </a:r>
                      <a:endParaRPr lang="en-US" sz="1200">
                        <a:solidFill>
                          <a:srgbClr val="666600"/>
                        </a:solidFill>
                        <a:latin typeface="Consolas" panose="020B0609020204030204" charset="0"/>
                        <a:cs typeface="Consolas" panose="020B0609020204030204" charset="0"/>
                      </a:endParaRPr>
                    </a:p>
                    <a:p>
                      <a:pPr marL="0" indent="0">
                        <a:buNone/>
                      </a:pPr>
                      <a:r>
                        <a:rPr lang="en-US" sz="1200">
                          <a:solidFill>
                            <a:srgbClr val="000000"/>
                          </a:solidFill>
                          <a:latin typeface="Consolas" panose="020B0609020204030204" charset="0"/>
                          <a:cs typeface="Consolas" panose="020B0609020204030204" charset="0"/>
                        </a:rPr>
                        <a:t>                            initializer</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tf</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truncated_normal_initializer</a:t>
                      </a:r>
                      <a:r>
                        <a:rPr lang="en-US" sz="1200">
                          <a:solidFill>
                            <a:srgbClr val="666600"/>
                          </a:solidFill>
                          <a:latin typeface="Consolas" panose="020B0609020204030204" charset="0"/>
                          <a:cs typeface="Consolas" panose="020B0609020204030204" charset="0"/>
                        </a:rPr>
                        <a:t>())</a:t>
                      </a:r>
                      <a:endParaRPr lang="en-US" sz="1200">
                        <a:solidFill>
                          <a:srgbClr val="666600"/>
                        </a:solidFill>
                        <a:latin typeface="Consolas" panose="020B0609020204030204" charset="0"/>
                        <a:cs typeface="Consolas" panose="020B0609020204030204" charset="0"/>
                      </a:endParaRPr>
                    </a:p>
                    <a:p>
                      <a:pPr marL="0" indent="0">
                        <a:buNone/>
                      </a:pPr>
                      <a:r>
                        <a:rPr lang="en-US" sz="1200">
                          <a:solidFill>
                            <a:srgbClr val="000000"/>
                          </a:solidFill>
                          <a:latin typeface="Consolas" panose="020B0609020204030204" charset="0"/>
                          <a:cs typeface="Consolas" panose="020B0609020204030204" charset="0"/>
                        </a:rPr>
                        <a:t>        b </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tf</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get_variable</a:t>
                      </a:r>
                      <a:r>
                        <a:rPr lang="en-US" sz="1200">
                          <a:solidFill>
                            <a:srgbClr val="666600"/>
                          </a:solidFill>
                          <a:latin typeface="Consolas" panose="020B0609020204030204" charset="0"/>
                          <a:cs typeface="Consolas" panose="020B0609020204030204" charset="0"/>
                        </a:rPr>
                        <a:t>(</a:t>
                      </a:r>
                      <a:r>
                        <a:rPr lang="en-US" sz="1200">
                          <a:solidFill>
                            <a:srgbClr val="008800"/>
                          </a:solidFill>
                          <a:latin typeface="Consolas" panose="020B0609020204030204" charset="0"/>
                          <a:cs typeface="Consolas" panose="020B0609020204030204" charset="0"/>
                        </a:rPr>
                        <a:t>'biases'</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out_dim</a:t>
                      </a:r>
                      <a:r>
                        <a:rPr lang="en-US" sz="1200">
                          <a:solidFill>
                            <a:srgbClr val="666600"/>
                          </a:solidFill>
                          <a:latin typeface="Consolas" panose="020B0609020204030204" charset="0"/>
                          <a:cs typeface="Consolas" panose="020B0609020204030204" charset="0"/>
                        </a:rPr>
                        <a:t>],</a:t>
                      </a:r>
                      <a:endParaRPr lang="en-US" sz="1200">
                        <a:solidFill>
                          <a:srgbClr val="666600"/>
                        </a:solidFill>
                        <a:latin typeface="Consolas" panose="020B0609020204030204" charset="0"/>
                        <a:cs typeface="Consolas" panose="020B0609020204030204" charset="0"/>
                      </a:endParaRPr>
                    </a:p>
                    <a:p>
                      <a:pPr marL="0" indent="0">
                        <a:buNone/>
                      </a:pPr>
                      <a:r>
                        <a:rPr lang="en-US" sz="1200">
                          <a:solidFill>
                            <a:srgbClr val="000000"/>
                          </a:solidFill>
                          <a:latin typeface="Consolas" panose="020B0609020204030204" charset="0"/>
                          <a:cs typeface="Consolas" panose="020B0609020204030204" charset="0"/>
                        </a:rPr>
                        <a:t>                            initializer</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tf</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constant_initializer</a:t>
                      </a:r>
                      <a:r>
                        <a:rPr lang="en-US" sz="1200">
                          <a:solidFill>
                            <a:srgbClr val="666600"/>
                          </a:solidFill>
                          <a:latin typeface="Consolas" panose="020B0609020204030204" charset="0"/>
                          <a:cs typeface="Consolas" panose="020B0609020204030204" charset="0"/>
                        </a:rPr>
                        <a:t>(</a:t>
                      </a:r>
                      <a:r>
                        <a:rPr lang="en-US" sz="1200">
                          <a:solidFill>
                            <a:srgbClr val="006666"/>
                          </a:solidFill>
                          <a:latin typeface="Consolas" panose="020B0609020204030204" charset="0"/>
                          <a:cs typeface="Consolas" panose="020B0609020204030204" charset="0"/>
                        </a:rPr>
                        <a:t>0.0</a:t>
                      </a:r>
                      <a:r>
                        <a:rPr lang="en-US" sz="1200">
                          <a:solidFill>
                            <a:srgbClr val="666600"/>
                          </a:solidFill>
                          <a:latin typeface="Consolas" panose="020B0609020204030204" charset="0"/>
                          <a:cs typeface="Consolas" panose="020B0609020204030204" charset="0"/>
                        </a:rPr>
                        <a:t>))</a:t>
                      </a:r>
                      <a:endParaRPr lang="en-US" sz="1200">
                        <a:solidFill>
                          <a:srgbClr val="666600"/>
                        </a:solidFill>
                        <a:latin typeface="Consolas" panose="020B0609020204030204" charset="0"/>
                        <a:cs typeface="Consolas" panose="020B0609020204030204" charset="0"/>
                      </a:endParaRPr>
                    </a:p>
                    <a:p>
                      <a:pPr marL="0" indent="0">
                        <a:buNone/>
                      </a:pPr>
                      <a:r>
                        <a:rPr lang="en-US" sz="1200">
                          <a:solidFill>
                            <a:srgbClr val="000000"/>
                          </a:solidFill>
                          <a:latin typeface="Consolas" panose="020B0609020204030204" charset="0"/>
                          <a:cs typeface="Consolas" panose="020B0609020204030204" charset="0"/>
                        </a:rPr>
                        <a:t>        </a:t>
                      </a:r>
                      <a:r>
                        <a:rPr lang="en-US" sz="1200">
                          <a:solidFill>
                            <a:srgbClr val="000088"/>
                          </a:solidFill>
                          <a:latin typeface="Consolas" panose="020B0609020204030204" charset="0"/>
                          <a:cs typeface="Consolas" panose="020B0609020204030204" charset="0"/>
                        </a:rPr>
                        <a:t>out</a:t>
                      </a:r>
                      <a:r>
                        <a:rPr lang="en-US" sz="1200">
                          <a:solidFill>
                            <a:srgbClr val="000000"/>
                          </a:solidFill>
                          <a:latin typeface="Consolas" panose="020B0609020204030204" charset="0"/>
                          <a:cs typeface="Consolas" panose="020B0609020204030204" charset="0"/>
                        </a:rPr>
                        <a:t> </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tf</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matmul</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inputs</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w</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a:t>
                      </a:r>
                      <a:r>
                        <a:rPr lang="en-US" sz="1200">
                          <a:solidFill>
                            <a:srgbClr val="666600"/>
                          </a:solidFill>
                          <a:latin typeface="Consolas" panose="020B0609020204030204" charset="0"/>
                          <a:cs typeface="Consolas" panose="020B0609020204030204" charset="0"/>
                        </a:rPr>
                        <a:t>+</a:t>
                      </a:r>
                      <a:r>
                        <a:rPr lang="en-US" sz="1200">
                          <a:solidFill>
                            <a:srgbClr val="000000"/>
                          </a:solidFill>
                          <a:latin typeface="Consolas" panose="020B0609020204030204" charset="0"/>
                          <a:cs typeface="Consolas" panose="020B0609020204030204" charset="0"/>
                        </a:rPr>
                        <a:t> b</a:t>
                      </a:r>
                      <a:endParaRPr lang="en-US" sz="1200">
                        <a:solidFill>
                          <a:srgbClr val="000000"/>
                        </a:solidFill>
                        <a:latin typeface="Consolas" panose="020B0609020204030204" charset="0"/>
                        <a:cs typeface="Consolas" panose="020B0609020204030204" charset="0"/>
                      </a:endParaRPr>
                    </a:p>
                    <a:p>
                      <a:pPr marL="0" indent="0">
                        <a:buNone/>
                      </a:pPr>
                      <a:r>
                        <a:rPr lang="en-US" sz="1200">
                          <a:solidFill>
                            <a:srgbClr val="000000"/>
                          </a:solidFill>
                          <a:latin typeface="Consolas" panose="020B0609020204030204" charset="0"/>
                          <a:cs typeface="Consolas" panose="020B0609020204030204" charset="0"/>
                        </a:rPr>
                        <a:t>    </a:t>
                      </a:r>
                      <a:r>
                        <a:rPr lang="en-US" sz="1200">
                          <a:solidFill>
                            <a:srgbClr val="000088"/>
                          </a:solidFill>
                          <a:latin typeface="Consolas" panose="020B0609020204030204" charset="0"/>
                          <a:cs typeface="Consolas" panose="020B0609020204030204" charset="0"/>
                        </a:rPr>
                        <a:t>return</a:t>
                      </a:r>
                      <a:r>
                        <a:rPr lang="en-US" sz="1200">
                          <a:solidFill>
                            <a:srgbClr val="000000"/>
                          </a:solidFill>
                          <a:latin typeface="Consolas" panose="020B0609020204030204" charset="0"/>
                          <a:cs typeface="Consolas" panose="020B0609020204030204" charset="0"/>
                        </a:rPr>
                        <a:t> </a:t>
                      </a:r>
                      <a:r>
                        <a:rPr lang="en-US" sz="1200">
                          <a:solidFill>
                            <a:srgbClr val="000088"/>
                          </a:solidFill>
                          <a:latin typeface="Consolas" panose="020B0609020204030204" charset="0"/>
                          <a:cs typeface="Consolas" panose="020B0609020204030204" charset="0"/>
                        </a:rPr>
                        <a:t>out</a:t>
                      </a:r>
                      <a:endParaRPr lang="en-US" altLang="en-US" sz="1200">
                        <a:solidFill>
                          <a:srgbClr val="000088"/>
                        </a:solidFill>
                        <a:latin typeface="Consolas" panose="020B0609020204030204" charset="0"/>
                        <a:ea typeface="Consolas" panose="020B0609020204030204" charset="0"/>
                        <a:cs typeface="Consolas" panose="020B0609020204030204" charset="0"/>
                      </a:endParaRPr>
                    </a:p>
                  </a:txBody>
                  <a:tcPr marL="63500" marR="63500" marT="63500" marB="6350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671" name="Shape 671"/>
        <p:cNvGrpSpPr/>
        <p:nvPr/>
      </p:nvGrpSpPr>
      <p:grpSpPr>
        <a:xfrm>
          <a:off x="0" y="0"/>
          <a:ext cx="0" cy="0"/>
          <a:chOff x="0" y="0"/>
          <a:chExt cx="0" cy="0"/>
        </a:xfrm>
      </p:grpSpPr>
      <p:sp>
        <p:nvSpPr>
          <p:cNvPr id="1" name="文本框 0"/>
          <p:cNvSpPr txBox="1"/>
          <p:nvPr/>
        </p:nvSpPr>
        <p:spPr>
          <a:xfrm>
            <a:off x="50800" y="24130"/>
            <a:ext cx="7063740" cy="306705"/>
          </a:xfrm>
          <a:prstGeom prst="rect">
            <a:avLst/>
          </a:prstGeom>
          <a:noFill/>
        </p:spPr>
        <p:txBody>
          <a:bodyPr wrap="square" rtlCol="0">
            <a:spAutoFit/>
          </a:bodyPr>
          <a:p>
            <a:pPr algn="just"/>
            <a:r>
              <a:rPr lang="zh-CN" altLang="en-US">
                <a:latin typeface="Georgia" panose="02040502050405020303" charset="0"/>
                <a:cs typeface="Georgia" panose="02040502050405020303" charset="0"/>
              </a:rPr>
              <a:t>With those building blocks (layers), we can easily construct our model.</a:t>
            </a:r>
            <a:endParaRPr lang="zh-CN" altLang="en-US">
              <a:latin typeface="Georgia" panose="02040502050405020303" charset="0"/>
              <a:cs typeface="Georgia" panose="02040502050405020303" charset="0"/>
            </a:endParaRPr>
          </a:p>
        </p:txBody>
      </p:sp>
      <p:graphicFrame>
        <p:nvGraphicFramePr>
          <p:cNvPr id="3" name="表格 2"/>
          <p:cNvGraphicFramePr/>
          <p:nvPr/>
        </p:nvGraphicFramePr>
        <p:xfrm>
          <a:off x="319405" y="340995"/>
          <a:ext cx="5943600" cy="3327400"/>
        </p:xfrm>
        <a:graphic>
          <a:graphicData uri="http://schemas.openxmlformats.org/drawingml/2006/table">
            <a:tbl>
              <a:tblPr firstRow="1" bandRow="1">
                <a:tableStyleId>{5940675A-B579-460E-94D1-54222C63F5DA}</a:tableStyleId>
              </a:tblPr>
              <a:tblGrid>
                <a:gridCol w="5943600"/>
              </a:tblGrid>
              <a:tr h="3327400">
                <a:tc>
                  <a:txBody>
                    <a:bodyPr/>
                    <a:p>
                      <a:pPr marL="0" indent="0">
                        <a:buNone/>
                      </a:pPr>
                      <a:r>
                        <a:rPr lang="en-US" sz="1000">
                          <a:solidFill>
                            <a:srgbClr val="000088"/>
                          </a:solidFill>
                          <a:latin typeface="Consolas" panose="020B0609020204030204" charset="0"/>
                          <a:cs typeface="Consolas" panose="020B0609020204030204" charset="0"/>
                        </a:rPr>
                        <a:t>def</a:t>
                      </a:r>
                      <a:r>
                        <a:rPr lang="en-US" sz="1000">
                          <a:solidFill>
                            <a:srgbClr val="000000"/>
                          </a:solidFill>
                          <a:latin typeface="Consolas" panose="020B0609020204030204" charset="0"/>
                          <a:cs typeface="Consolas" panose="020B0609020204030204" charset="0"/>
                        </a:rPr>
                        <a:t> inference</a:t>
                      </a:r>
                      <a:r>
                        <a:rPr lang="en-US" sz="1000">
                          <a:solidFill>
                            <a:srgbClr val="666600"/>
                          </a:solidFill>
                          <a:latin typeface="Consolas" panose="020B0609020204030204" charset="0"/>
                          <a:cs typeface="Consolas" panose="020B0609020204030204" charset="0"/>
                        </a:rPr>
                        <a:t>(</a:t>
                      </a:r>
                      <a:r>
                        <a:rPr lang="en-US" sz="1000">
                          <a:solidFill>
                            <a:srgbClr val="000088"/>
                          </a:solidFill>
                          <a:latin typeface="Consolas" panose="020B0609020204030204" charset="0"/>
                          <a:cs typeface="Consolas" panose="020B0609020204030204" charset="0"/>
                        </a:rPr>
                        <a:t>self</a:t>
                      </a:r>
                      <a:r>
                        <a:rPr lang="en-US" sz="1000">
                          <a:solidFill>
                            <a:srgbClr val="666600"/>
                          </a:solidFill>
                          <a:latin typeface="Consolas" panose="020B0609020204030204" charset="0"/>
                          <a:cs typeface="Consolas" panose="020B0609020204030204" charset="0"/>
                        </a:rPr>
                        <a:t>):</a:t>
                      </a:r>
                      <a:endParaRPr lang="en-US" sz="1000">
                        <a:solidFill>
                          <a:srgbClr val="666600"/>
                        </a:solidFill>
                        <a:latin typeface="Consolas" panose="020B0609020204030204" charset="0"/>
                        <a:cs typeface="Consolas" panose="020B0609020204030204" charset="0"/>
                      </a:endParaRPr>
                    </a:p>
                    <a:p>
                      <a:pPr marL="0" indent="0">
                        <a:buNone/>
                      </a:pPr>
                      <a:r>
                        <a:rPr lang="en-US" sz="1000">
                          <a:solidFill>
                            <a:srgbClr val="000000"/>
                          </a:solidFill>
                          <a:latin typeface="Consolas" panose="020B0609020204030204" charset="0"/>
                          <a:cs typeface="Consolas" panose="020B0609020204030204" charset="0"/>
                        </a:rPr>
                        <a:t>        conv1 </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conv_relu</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inputs</a:t>
                      </a:r>
                      <a:r>
                        <a:rPr lang="en-US" sz="1000">
                          <a:solidFill>
                            <a:srgbClr val="666600"/>
                          </a:solidFill>
                          <a:latin typeface="Consolas" panose="020B0609020204030204" charset="0"/>
                          <a:cs typeface="Consolas" panose="020B0609020204030204" charset="0"/>
                        </a:rPr>
                        <a:t>=</a:t>
                      </a:r>
                      <a:r>
                        <a:rPr lang="en-US" sz="1000">
                          <a:solidFill>
                            <a:srgbClr val="000088"/>
                          </a:solidFill>
                          <a:latin typeface="Consolas" panose="020B0609020204030204" charset="0"/>
                          <a:cs typeface="Consolas" panose="020B0609020204030204" charset="0"/>
                        </a:rPr>
                        <a:t>self</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img,</a:t>
                      </a:r>
                      <a:endParaRPr lang="en-US" sz="1000">
                        <a:solidFill>
                          <a:srgbClr val="000000"/>
                        </a:solidFill>
                        <a:latin typeface="Consolas" panose="020B0609020204030204" charset="0"/>
                        <a:cs typeface="Consolas" panose="020B0609020204030204" charset="0"/>
                      </a:endParaRPr>
                    </a:p>
                    <a:p>
                      <a:pPr marL="0" indent="0">
                        <a:buNone/>
                      </a:pPr>
                      <a:r>
                        <a:rPr lang="en-US" sz="1000">
                          <a:solidFill>
                            <a:srgbClr val="000000"/>
                          </a:solidFill>
                          <a:latin typeface="Consolas" panose="020B0609020204030204" charset="0"/>
                          <a:cs typeface="Consolas" panose="020B0609020204030204" charset="0"/>
                        </a:rPr>
                        <a:t>                        filters</a:t>
                      </a:r>
                      <a:r>
                        <a:rPr lang="en-US" sz="1000">
                          <a:solidFill>
                            <a:srgbClr val="666600"/>
                          </a:solidFill>
                          <a:latin typeface="Consolas" panose="020B0609020204030204" charset="0"/>
                          <a:cs typeface="Consolas" panose="020B0609020204030204" charset="0"/>
                        </a:rPr>
                        <a:t>=</a:t>
                      </a:r>
                      <a:r>
                        <a:rPr lang="en-US" sz="1000">
                          <a:solidFill>
                            <a:srgbClr val="006666"/>
                          </a:solidFill>
                          <a:latin typeface="Consolas" panose="020B0609020204030204" charset="0"/>
                          <a:cs typeface="Consolas" panose="020B0609020204030204" charset="0"/>
                        </a:rPr>
                        <a:t>32,</a:t>
                      </a:r>
                      <a:endParaRPr lang="en-US" sz="1000">
                        <a:solidFill>
                          <a:srgbClr val="006666"/>
                        </a:solidFill>
                        <a:latin typeface="Consolas" panose="020B0609020204030204" charset="0"/>
                        <a:cs typeface="Consolas" panose="020B0609020204030204" charset="0"/>
                      </a:endParaRPr>
                    </a:p>
                    <a:p>
                      <a:pPr marL="0" indent="0">
                        <a:buNone/>
                      </a:pPr>
                      <a:r>
                        <a:rPr lang="en-US" sz="1000">
                          <a:solidFill>
                            <a:srgbClr val="000000"/>
                          </a:solidFill>
                          <a:latin typeface="Consolas" panose="020B0609020204030204" charset="0"/>
                          <a:cs typeface="Consolas" panose="020B0609020204030204" charset="0"/>
                        </a:rPr>
                        <a:t>                        k_size</a:t>
                      </a:r>
                      <a:r>
                        <a:rPr lang="en-US" sz="1000">
                          <a:solidFill>
                            <a:srgbClr val="666600"/>
                          </a:solidFill>
                          <a:latin typeface="Consolas" panose="020B0609020204030204" charset="0"/>
                          <a:cs typeface="Consolas" panose="020B0609020204030204" charset="0"/>
                        </a:rPr>
                        <a:t>=</a:t>
                      </a:r>
                      <a:r>
                        <a:rPr lang="en-US" sz="1000">
                          <a:solidFill>
                            <a:srgbClr val="006666"/>
                          </a:solidFill>
                          <a:latin typeface="Consolas" panose="020B0609020204030204" charset="0"/>
                          <a:cs typeface="Consolas" panose="020B0609020204030204" charset="0"/>
                        </a:rPr>
                        <a:t>5,</a:t>
                      </a:r>
                      <a:endParaRPr lang="en-US" sz="1000">
                        <a:solidFill>
                          <a:srgbClr val="006666"/>
                        </a:solidFill>
                        <a:latin typeface="Consolas" panose="020B0609020204030204" charset="0"/>
                        <a:cs typeface="Consolas" panose="020B0609020204030204" charset="0"/>
                      </a:endParaRPr>
                    </a:p>
                    <a:p>
                      <a:pPr marL="0" indent="0">
                        <a:buNone/>
                      </a:pPr>
                      <a:r>
                        <a:rPr lang="en-US" sz="1000">
                          <a:solidFill>
                            <a:srgbClr val="000000"/>
                          </a:solidFill>
                          <a:latin typeface="Consolas" panose="020B0609020204030204" charset="0"/>
                          <a:cs typeface="Consolas" panose="020B0609020204030204" charset="0"/>
                        </a:rPr>
                        <a:t>                        stride</a:t>
                      </a:r>
                      <a:r>
                        <a:rPr lang="en-US" sz="1000">
                          <a:solidFill>
                            <a:srgbClr val="666600"/>
                          </a:solidFill>
                          <a:latin typeface="Consolas" panose="020B0609020204030204" charset="0"/>
                          <a:cs typeface="Consolas" panose="020B0609020204030204" charset="0"/>
                        </a:rPr>
                        <a:t>=</a:t>
                      </a:r>
                      <a:r>
                        <a:rPr lang="en-US" sz="1000">
                          <a:solidFill>
                            <a:srgbClr val="006666"/>
                          </a:solidFill>
                          <a:latin typeface="Consolas" panose="020B0609020204030204" charset="0"/>
                          <a:cs typeface="Consolas" panose="020B0609020204030204" charset="0"/>
                        </a:rPr>
                        <a:t>1,</a:t>
                      </a:r>
                      <a:endParaRPr lang="en-US" sz="1000">
                        <a:solidFill>
                          <a:srgbClr val="006666"/>
                        </a:solidFill>
                        <a:latin typeface="Consolas" panose="020B0609020204030204" charset="0"/>
                        <a:cs typeface="Consolas" panose="020B0609020204030204" charset="0"/>
                      </a:endParaRPr>
                    </a:p>
                    <a:p>
                      <a:pPr marL="0" indent="0">
                        <a:buNone/>
                      </a:pPr>
                      <a:r>
                        <a:rPr lang="en-US" sz="1000">
                          <a:solidFill>
                            <a:srgbClr val="000000"/>
                          </a:solidFill>
                          <a:latin typeface="Consolas" panose="020B0609020204030204" charset="0"/>
                          <a:cs typeface="Consolas" panose="020B0609020204030204" charset="0"/>
                        </a:rPr>
                        <a:t>                        padding</a:t>
                      </a:r>
                      <a:r>
                        <a:rPr lang="en-US" sz="1000">
                          <a:solidFill>
                            <a:srgbClr val="666600"/>
                          </a:solidFill>
                          <a:latin typeface="Consolas" panose="020B0609020204030204" charset="0"/>
                          <a:cs typeface="Consolas" panose="020B0609020204030204" charset="0"/>
                        </a:rPr>
                        <a:t>=</a:t>
                      </a:r>
                      <a:r>
                        <a:rPr lang="en-US" sz="1000">
                          <a:solidFill>
                            <a:srgbClr val="008800"/>
                          </a:solidFill>
                          <a:latin typeface="Consolas" panose="020B0609020204030204" charset="0"/>
                          <a:cs typeface="Consolas" panose="020B0609020204030204" charset="0"/>
                        </a:rPr>
                        <a:t>'SAME',</a:t>
                      </a:r>
                      <a:endParaRPr lang="en-US" sz="1000">
                        <a:solidFill>
                          <a:srgbClr val="008800"/>
                        </a:solidFill>
                        <a:latin typeface="Consolas" panose="020B0609020204030204" charset="0"/>
                        <a:cs typeface="Consolas" panose="020B0609020204030204" charset="0"/>
                      </a:endParaRPr>
                    </a:p>
                    <a:p>
                      <a:pPr marL="0" indent="0">
                        <a:buNone/>
                      </a:pPr>
                      <a:r>
                        <a:rPr lang="en-US" sz="1000">
                          <a:solidFill>
                            <a:srgbClr val="000000"/>
                          </a:solidFill>
                          <a:latin typeface="Consolas" panose="020B0609020204030204" charset="0"/>
                          <a:cs typeface="Consolas" panose="020B0609020204030204" charset="0"/>
                        </a:rPr>
                        <a:t>                        scope_name</a:t>
                      </a:r>
                      <a:r>
                        <a:rPr lang="en-US" sz="1000">
                          <a:solidFill>
                            <a:srgbClr val="666600"/>
                          </a:solidFill>
                          <a:latin typeface="Consolas" panose="020B0609020204030204" charset="0"/>
                          <a:cs typeface="Consolas" panose="020B0609020204030204" charset="0"/>
                        </a:rPr>
                        <a:t>=</a:t>
                      </a:r>
                      <a:r>
                        <a:rPr lang="en-US" sz="1000">
                          <a:solidFill>
                            <a:srgbClr val="008800"/>
                          </a:solidFill>
                          <a:latin typeface="Consolas" panose="020B0609020204030204" charset="0"/>
                          <a:cs typeface="Consolas" panose="020B0609020204030204" charset="0"/>
                        </a:rPr>
                        <a:t>'conv1')</a:t>
                      </a:r>
                      <a:endParaRPr lang="en-US" sz="1000">
                        <a:solidFill>
                          <a:srgbClr val="008800"/>
                        </a:solidFill>
                        <a:latin typeface="Consolas" panose="020B0609020204030204" charset="0"/>
                        <a:cs typeface="Consolas" panose="020B0609020204030204" charset="0"/>
                      </a:endParaRPr>
                    </a:p>
                    <a:p>
                      <a:pPr marL="0" indent="0">
                        <a:buNone/>
                      </a:pPr>
                      <a:r>
                        <a:rPr lang="en-US" sz="1000">
                          <a:solidFill>
                            <a:srgbClr val="000000"/>
                          </a:solidFill>
                          <a:latin typeface="Consolas" panose="020B0609020204030204" charset="0"/>
                          <a:cs typeface="Consolas" panose="020B0609020204030204" charset="0"/>
                        </a:rPr>
                        <a:t>        pool1 </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maxpool</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conv1</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a:t>
                      </a:r>
                      <a:r>
                        <a:rPr lang="en-US" sz="1000">
                          <a:solidFill>
                            <a:srgbClr val="006666"/>
                          </a:solidFill>
                          <a:latin typeface="Consolas" panose="020B0609020204030204" charset="0"/>
                          <a:cs typeface="Consolas" panose="020B0609020204030204" charset="0"/>
                        </a:rPr>
                        <a:t>2</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a:t>
                      </a:r>
                      <a:r>
                        <a:rPr lang="en-US" sz="1000">
                          <a:solidFill>
                            <a:srgbClr val="006666"/>
                          </a:solidFill>
                          <a:latin typeface="Consolas" panose="020B0609020204030204" charset="0"/>
                          <a:cs typeface="Consolas" panose="020B0609020204030204" charset="0"/>
                        </a:rPr>
                        <a:t>2</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a:t>
                      </a:r>
                      <a:r>
                        <a:rPr lang="en-US" sz="1000">
                          <a:solidFill>
                            <a:srgbClr val="008800"/>
                          </a:solidFill>
                          <a:latin typeface="Consolas" panose="020B0609020204030204" charset="0"/>
                          <a:cs typeface="Consolas" panose="020B0609020204030204" charset="0"/>
                        </a:rPr>
                        <a:t>'VALID'</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a:t>
                      </a:r>
                      <a:r>
                        <a:rPr lang="en-US" sz="1000">
                          <a:solidFill>
                            <a:srgbClr val="008800"/>
                          </a:solidFill>
                          <a:latin typeface="Consolas" panose="020B0609020204030204" charset="0"/>
                          <a:cs typeface="Consolas" panose="020B0609020204030204" charset="0"/>
                        </a:rPr>
                        <a:t>'pool1')</a:t>
                      </a:r>
                      <a:endParaRPr lang="en-US" sz="1000">
                        <a:solidFill>
                          <a:srgbClr val="008800"/>
                        </a:solidFill>
                        <a:latin typeface="Consolas" panose="020B0609020204030204" charset="0"/>
                        <a:cs typeface="Consolas" panose="020B0609020204030204" charset="0"/>
                      </a:endParaRPr>
                    </a:p>
                    <a:p>
                      <a:pPr marL="0" indent="0">
                        <a:buNone/>
                      </a:pPr>
                      <a:r>
                        <a:rPr lang="en-US" sz="1000">
                          <a:solidFill>
                            <a:srgbClr val="000000"/>
                          </a:solidFill>
                          <a:latin typeface="Consolas" panose="020B0609020204030204" charset="0"/>
                          <a:cs typeface="Consolas" panose="020B0609020204030204" charset="0"/>
                        </a:rPr>
                        <a:t>        conv2 </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conv_relu</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inputs</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pool1,</a:t>
                      </a:r>
                      <a:endParaRPr lang="en-US" sz="1000">
                        <a:solidFill>
                          <a:srgbClr val="000000"/>
                        </a:solidFill>
                        <a:latin typeface="Consolas" panose="020B0609020204030204" charset="0"/>
                        <a:cs typeface="Consolas" panose="020B0609020204030204" charset="0"/>
                      </a:endParaRPr>
                    </a:p>
                    <a:p>
                      <a:pPr marL="0" indent="0">
                        <a:buNone/>
                      </a:pPr>
                      <a:r>
                        <a:rPr lang="en-US" sz="1000">
                          <a:solidFill>
                            <a:srgbClr val="000000"/>
                          </a:solidFill>
                          <a:latin typeface="Consolas" panose="020B0609020204030204" charset="0"/>
                          <a:cs typeface="Consolas" panose="020B0609020204030204" charset="0"/>
                        </a:rPr>
                        <a:t>                        filters</a:t>
                      </a:r>
                      <a:r>
                        <a:rPr lang="en-US" sz="1000">
                          <a:solidFill>
                            <a:srgbClr val="666600"/>
                          </a:solidFill>
                          <a:latin typeface="Consolas" panose="020B0609020204030204" charset="0"/>
                          <a:cs typeface="Consolas" panose="020B0609020204030204" charset="0"/>
                        </a:rPr>
                        <a:t>=</a:t>
                      </a:r>
                      <a:r>
                        <a:rPr lang="en-US" sz="1000">
                          <a:solidFill>
                            <a:srgbClr val="006666"/>
                          </a:solidFill>
                          <a:latin typeface="Consolas" panose="020B0609020204030204" charset="0"/>
                          <a:cs typeface="Consolas" panose="020B0609020204030204" charset="0"/>
                        </a:rPr>
                        <a:t>64,</a:t>
                      </a:r>
                      <a:endParaRPr lang="en-US" sz="1000">
                        <a:solidFill>
                          <a:srgbClr val="006666"/>
                        </a:solidFill>
                        <a:latin typeface="Consolas" panose="020B0609020204030204" charset="0"/>
                        <a:cs typeface="Consolas" panose="020B0609020204030204" charset="0"/>
                      </a:endParaRPr>
                    </a:p>
                    <a:p>
                      <a:pPr marL="0" indent="0">
                        <a:buNone/>
                      </a:pPr>
                      <a:r>
                        <a:rPr lang="en-US" sz="1000">
                          <a:solidFill>
                            <a:srgbClr val="000000"/>
                          </a:solidFill>
                          <a:latin typeface="Consolas" panose="020B0609020204030204" charset="0"/>
                          <a:cs typeface="Consolas" panose="020B0609020204030204" charset="0"/>
                        </a:rPr>
                        <a:t>                        k_size</a:t>
                      </a:r>
                      <a:r>
                        <a:rPr lang="en-US" sz="1000">
                          <a:solidFill>
                            <a:srgbClr val="666600"/>
                          </a:solidFill>
                          <a:latin typeface="Consolas" panose="020B0609020204030204" charset="0"/>
                          <a:cs typeface="Consolas" panose="020B0609020204030204" charset="0"/>
                        </a:rPr>
                        <a:t>=</a:t>
                      </a:r>
                      <a:r>
                        <a:rPr lang="en-US" sz="1000">
                          <a:solidFill>
                            <a:srgbClr val="006666"/>
                          </a:solidFill>
                          <a:latin typeface="Consolas" panose="020B0609020204030204" charset="0"/>
                          <a:cs typeface="Consolas" panose="020B0609020204030204" charset="0"/>
                        </a:rPr>
                        <a:t>5,</a:t>
                      </a:r>
                      <a:endParaRPr lang="en-US" sz="1000">
                        <a:solidFill>
                          <a:srgbClr val="006666"/>
                        </a:solidFill>
                        <a:latin typeface="Consolas" panose="020B0609020204030204" charset="0"/>
                        <a:cs typeface="Consolas" panose="020B0609020204030204" charset="0"/>
                      </a:endParaRPr>
                    </a:p>
                    <a:p>
                      <a:pPr marL="0" indent="0">
                        <a:buNone/>
                      </a:pPr>
                      <a:r>
                        <a:rPr lang="en-US" sz="1000">
                          <a:solidFill>
                            <a:srgbClr val="000000"/>
                          </a:solidFill>
                          <a:latin typeface="Consolas" panose="020B0609020204030204" charset="0"/>
                          <a:cs typeface="Consolas" panose="020B0609020204030204" charset="0"/>
                        </a:rPr>
                        <a:t>                        stride</a:t>
                      </a:r>
                      <a:r>
                        <a:rPr lang="en-US" sz="1000">
                          <a:solidFill>
                            <a:srgbClr val="666600"/>
                          </a:solidFill>
                          <a:latin typeface="Consolas" panose="020B0609020204030204" charset="0"/>
                          <a:cs typeface="Consolas" panose="020B0609020204030204" charset="0"/>
                        </a:rPr>
                        <a:t>=</a:t>
                      </a:r>
                      <a:r>
                        <a:rPr lang="en-US" sz="1000">
                          <a:solidFill>
                            <a:srgbClr val="006666"/>
                          </a:solidFill>
                          <a:latin typeface="Consolas" panose="020B0609020204030204" charset="0"/>
                          <a:cs typeface="Consolas" panose="020B0609020204030204" charset="0"/>
                        </a:rPr>
                        <a:t>1,</a:t>
                      </a:r>
                      <a:endParaRPr lang="en-US" sz="1000">
                        <a:solidFill>
                          <a:srgbClr val="006666"/>
                        </a:solidFill>
                        <a:latin typeface="Consolas" panose="020B0609020204030204" charset="0"/>
                        <a:cs typeface="Consolas" panose="020B0609020204030204" charset="0"/>
                      </a:endParaRPr>
                    </a:p>
                    <a:p>
                      <a:pPr marL="0" indent="0">
                        <a:buNone/>
                      </a:pPr>
                      <a:r>
                        <a:rPr lang="en-US" sz="1000">
                          <a:solidFill>
                            <a:srgbClr val="000000"/>
                          </a:solidFill>
                          <a:latin typeface="Consolas" panose="020B0609020204030204" charset="0"/>
                          <a:cs typeface="Consolas" panose="020B0609020204030204" charset="0"/>
                        </a:rPr>
                        <a:t>                        padding</a:t>
                      </a:r>
                      <a:r>
                        <a:rPr lang="en-US" sz="1000">
                          <a:solidFill>
                            <a:srgbClr val="666600"/>
                          </a:solidFill>
                          <a:latin typeface="Consolas" panose="020B0609020204030204" charset="0"/>
                          <a:cs typeface="Consolas" panose="020B0609020204030204" charset="0"/>
                        </a:rPr>
                        <a:t>=</a:t>
                      </a:r>
                      <a:r>
                        <a:rPr lang="en-US" sz="1000">
                          <a:solidFill>
                            <a:srgbClr val="008800"/>
                          </a:solidFill>
                          <a:latin typeface="Consolas" panose="020B0609020204030204" charset="0"/>
                          <a:cs typeface="Consolas" panose="020B0609020204030204" charset="0"/>
                        </a:rPr>
                        <a:t>'SAME',</a:t>
                      </a:r>
                      <a:endParaRPr lang="en-US" sz="1000">
                        <a:solidFill>
                          <a:srgbClr val="008800"/>
                        </a:solidFill>
                        <a:latin typeface="Consolas" panose="020B0609020204030204" charset="0"/>
                        <a:cs typeface="Consolas" panose="020B0609020204030204" charset="0"/>
                      </a:endParaRPr>
                    </a:p>
                    <a:p>
                      <a:pPr marL="0" indent="0">
                        <a:buNone/>
                      </a:pPr>
                      <a:r>
                        <a:rPr lang="en-US" sz="1000">
                          <a:solidFill>
                            <a:srgbClr val="000000"/>
                          </a:solidFill>
                          <a:latin typeface="Consolas" panose="020B0609020204030204" charset="0"/>
                          <a:cs typeface="Consolas" panose="020B0609020204030204" charset="0"/>
                        </a:rPr>
                        <a:t>                        scope_name</a:t>
                      </a:r>
                      <a:r>
                        <a:rPr lang="en-US" sz="1000">
                          <a:solidFill>
                            <a:srgbClr val="666600"/>
                          </a:solidFill>
                          <a:latin typeface="Consolas" panose="020B0609020204030204" charset="0"/>
                          <a:cs typeface="Consolas" panose="020B0609020204030204" charset="0"/>
                        </a:rPr>
                        <a:t>=</a:t>
                      </a:r>
                      <a:r>
                        <a:rPr lang="en-US" sz="1000">
                          <a:solidFill>
                            <a:srgbClr val="008800"/>
                          </a:solidFill>
                          <a:latin typeface="Consolas" panose="020B0609020204030204" charset="0"/>
                          <a:cs typeface="Consolas" panose="020B0609020204030204" charset="0"/>
                        </a:rPr>
                        <a:t>'conv2')</a:t>
                      </a:r>
                      <a:endParaRPr lang="en-US" sz="1000">
                        <a:solidFill>
                          <a:srgbClr val="008800"/>
                        </a:solidFill>
                        <a:latin typeface="Consolas" panose="020B0609020204030204" charset="0"/>
                        <a:cs typeface="Consolas" panose="020B0609020204030204" charset="0"/>
                      </a:endParaRPr>
                    </a:p>
                    <a:p>
                      <a:pPr marL="0" indent="0">
                        <a:buNone/>
                      </a:pPr>
                      <a:r>
                        <a:rPr lang="en-US" sz="1000">
                          <a:solidFill>
                            <a:srgbClr val="000000"/>
                          </a:solidFill>
                          <a:latin typeface="Consolas" panose="020B0609020204030204" charset="0"/>
                          <a:cs typeface="Consolas" panose="020B0609020204030204" charset="0"/>
                        </a:rPr>
                        <a:t>        pool2 </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maxpool</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conv2</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a:t>
                      </a:r>
                      <a:r>
                        <a:rPr lang="en-US" sz="1000">
                          <a:solidFill>
                            <a:srgbClr val="006666"/>
                          </a:solidFill>
                          <a:latin typeface="Consolas" panose="020B0609020204030204" charset="0"/>
                          <a:cs typeface="Consolas" panose="020B0609020204030204" charset="0"/>
                        </a:rPr>
                        <a:t>2</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a:t>
                      </a:r>
                      <a:r>
                        <a:rPr lang="en-US" sz="1000">
                          <a:solidFill>
                            <a:srgbClr val="006666"/>
                          </a:solidFill>
                          <a:latin typeface="Consolas" panose="020B0609020204030204" charset="0"/>
                          <a:cs typeface="Consolas" panose="020B0609020204030204" charset="0"/>
                        </a:rPr>
                        <a:t>2</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a:t>
                      </a:r>
                      <a:r>
                        <a:rPr lang="en-US" sz="1000">
                          <a:solidFill>
                            <a:srgbClr val="008800"/>
                          </a:solidFill>
                          <a:latin typeface="Consolas" panose="020B0609020204030204" charset="0"/>
                          <a:cs typeface="Consolas" panose="020B0609020204030204" charset="0"/>
                        </a:rPr>
                        <a:t>'VALID'</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a:t>
                      </a:r>
                      <a:r>
                        <a:rPr lang="en-US" sz="1000">
                          <a:solidFill>
                            <a:srgbClr val="008800"/>
                          </a:solidFill>
                          <a:latin typeface="Consolas" panose="020B0609020204030204" charset="0"/>
                          <a:cs typeface="Consolas" panose="020B0609020204030204" charset="0"/>
                        </a:rPr>
                        <a:t>'pool2')</a:t>
                      </a:r>
                      <a:endParaRPr lang="en-US" sz="1000">
                        <a:solidFill>
                          <a:srgbClr val="008800"/>
                        </a:solidFill>
                        <a:latin typeface="Consolas" panose="020B0609020204030204" charset="0"/>
                        <a:cs typeface="Consolas" panose="020B0609020204030204" charset="0"/>
                      </a:endParaRPr>
                    </a:p>
                    <a:p>
                      <a:pPr marL="0" indent="0">
                        <a:buNone/>
                      </a:pPr>
                      <a:r>
                        <a:rPr lang="en-US" sz="1000">
                          <a:solidFill>
                            <a:srgbClr val="000000"/>
                          </a:solidFill>
                          <a:latin typeface="Consolas" panose="020B0609020204030204" charset="0"/>
                          <a:cs typeface="Consolas" panose="020B0609020204030204" charset="0"/>
                        </a:rPr>
                        <a:t>        feature_dim </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pool2</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shape</a:t>
                      </a:r>
                      <a:r>
                        <a:rPr lang="en-US" sz="1000">
                          <a:solidFill>
                            <a:srgbClr val="666600"/>
                          </a:solidFill>
                          <a:latin typeface="Consolas" panose="020B0609020204030204" charset="0"/>
                          <a:cs typeface="Consolas" panose="020B0609020204030204" charset="0"/>
                        </a:rPr>
                        <a:t>[</a:t>
                      </a:r>
                      <a:r>
                        <a:rPr lang="en-US" sz="1000">
                          <a:solidFill>
                            <a:srgbClr val="006666"/>
                          </a:solidFill>
                          <a:latin typeface="Consolas" panose="020B0609020204030204" charset="0"/>
                          <a:cs typeface="Consolas" panose="020B0609020204030204" charset="0"/>
                        </a:rPr>
                        <a:t>1</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pool2</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shape</a:t>
                      </a:r>
                      <a:r>
                        <a:rPr lang="en-US" sz="1000">
                          <a:solidFill>
                            <a:srgbClr val="666600"/>
                          </a:solidFill>
                          <a:latin typeface="Consolas" panose="020B0609020204030204" charset="0"/>
                          <a:cs typeface="Consolas" panose="020B0609020204030204" charset="0"/>
                        </a:rPr>
                        <a:t>[</a:t>
                      </a:r>
                      <a:r>
                        <a:rPr lang="en-US" sz="1000">
                          <a:solidFill>
                            <a:srgbClr val="006666"/>
                          </a:solidFill>
                          <a:latin typeface="Consolas" panose="020B0609020204030204" charset="0"/>
                          <a:cs typeface="Consolas" panose="020B0609020204030204" charset="0"/>
                        </a:rPr>
                        <a:t>2</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pool2</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shape</a:t>
                      </a:r>
                      <a:r>
                        <a:rPr lang="en-US" sz="1000">
                          <a:solidFill>
                            <a:srgbClr val="666600"/>
                          </a:solidFill>
                          <a:latin typeface="Consolas" panose="020B0609020204030204" charset="0"/>
                          <a:cs typeface="Consolas" panose="020B0609020204030204" charset="0"/>
                        </a:rPr>
                        <a:t>[</a:t>
                      </a:r>
                      <a:r>
                        <a:rPr lang="en-US" sz="1000">
                          <a:solidFill>
                            <a:srgbClr val="006666"/>
                          </a:solidFill>
                          <a:latin typeface="Consolas" panose="020B0609020204030204" charset="0"/>
                          <a:cs typeface="Consolas" panose="020B0609020204030204" charset="0"/>
                        </a:rPr>
                        <a:t>3]</a:t>
                      </a:r>
                      <a:endParaRPr lang="en-US" sz="1000">
                        <a:solidFill>
                          <a:srgbClr val="006666"/>
                        </a:solidFill>
                        <a:latin typeface="Consolas" panose="020B0609020204030204" charset="0"/>
                        <a:cs typeface="Consolas" panose="020B0609020204030204" charset="0"/>
                      </a:endParaRPr>
                    </a:p>
                    <a:p>
                      <a:pPr marL="0" indent="0">
                        <a:buNone/>
                      </a:pPr>
                      <a:r>
                        <a:rPr lang="en-US" sz="1000">
                          <a:solidFill>
                            <a:srgbClr val="000000"/>
                          </a:solidFill>
                          <a:latin typeface="Consolas" panose="020B0609020204030204" charset="0"/>
                          <a:cs typeface="Consolas" panose="020B0609020204030204" charset="0"/>
                        </a:rPr>
                        <a:t>        pool2 </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tf</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reshape</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pool2</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a:t>
                      </a:r>
                      <a:r>
                        <a:rPr lang="en-US" sz="1000">
                          <a:solidFill>
                            <a:srgbClr val="666600"/>
                          </a:solidFill>
                          <a:latin typeface="Consolas" panose="020B0609020204030204" charset="0"/>
                          <a:cs typeface="Consolas" panose="020B0609020204030204" charset="0"/>
                        </a:rPr>
                        <a:t>[-</a:t>
                      </a:r>
                      <a:r>
                        <a:rPr lang="en-US" sz="1000">
                          <a:solidFill>
                            <a:srgbClr val="006666"/>
                          </a:solidFill>
                          <a:latin typeface="Consolas" panose="020B0609020204030204" charset="0"/>
                          <a:cs typeface="Consolas" panose="020B0609020204030204" charset="0"/>
                        </a:rPr>
                        <a:t>1</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feature_dim</a:t>
                      </a:r>
                      <a:r>
                        <a:rPr lang="en-US" sz="1000">
                          <a:solidFill>
                            <a:srgbClr val="666600"/>
                          </a:solidFill>
                          <a:latin typeface="Consolas" panose="020B0609020204030204" charset="0"/>
                          <a:cs typeface="Consolas" panose="020B0609020204030204" charset="0"/>
                        </a:rPr>
                        <a:t>])</a:t>
                      </a:r>
                      <a:endParaRPr lang="en-US" sz="1000">
                        <a:solidFill>
                          <a:srgbClr val="666600"/>
                        </a:solidFill>
                        <a:latin typeface="Consolas" panose="020B0609020204030204" charset="0"/>
                        <a:cs typeface="Consolas" panose="020B0609020204030204" charset="0"/>
                      </a:endParaRPr>
                    </a:p>
                    <a:p>
                      <a:pPr marL="0" indent="0">
                        <a:buNone/>
                      </a:pPr>
                      <a:r>
                        <a:rPr lang="en-US" sz="1000">
                          <a:solidFill>
                            <a:srgbClr val="000000"/>
                          </a:solidFill>
                          <a:latin typeface="Consolas" panose="020B0609020204030204" charset="0"/>
                          <a:cs typeface="Consolas" panose="020B0609020204030204" charset="0"/>
                        </a:rPr>
                        <a:t>        fc </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tf</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nn</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relu</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fully_connected</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pool2</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a:t>
                      </a:r>
                      <a:r>
                        <a:rPr lang="en-US" sz="1000">
                          <a:solidFill>
                            <a:srgbClr val="006666"/>
                          </a:solidFill>
                          <a:latin typeface="Consolas" panose="020B0609020204030204" charset="0"/>
                          <a:cs typeface="Consolas" panose="020B0609020204030204" charset="0"/>
                        </a:rPr>
                        <a:t>1024</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a:t>
                      </a:r>
                      <a:r>
                        <a:rPr lang="en-US" sz="1000">
                          <a:solidFill>
                            <a:srgbClr val="008800"/>
                          </a:solidFill>
                          <a:latin typeface="Consolas" panose="020B0609020204030204" charset="0"/>
                          <a:cs typeface="Consolas" panose="020B0609020204030204" charset="0"/>
                        </a:rPr>
                        <a:t>'fc'</a:t>
                      </a:r>
                      <a:r>
                        <a:rPr lang="en-US" sz="1000">
                          <a:solidFill>
                            <a:srgbClr val="666600"/>
                          </a:solidFill>
                          <a:latin typeface="Consolas" panose="020B0609020204030204" charset="0"/>
                          <a:cs typeface="Consolas" panose="020B0609020204030204" charset="0"/>
                        </a:rPr>
                        <a:t>))</a:t>
                      </a:r>
                      <a:endParaRPr lang="en-US" sz="1000">
                        <a:solidFill>
                          <a:srgbClr val="666600"/>
                        </a:solidFill>
                        <a:latin typeface="Consolas" panose="020B0609020204030204" charset="0"/>
                        <a:cs typeface="Consolas" panose="020B0609020204030204" charset="0"/>
                      </a:endParaRPr>
                    </a:p>
                    <a:p>
                      <a:pPr marL="0" indent="0">
                        <a:buNone/>
                      </a:pPr>
                      <a:r>
                        <a:rPr lang="en-US" sz="1000">
                          <a:solidFill>
                            <a:srgbClr val="000000"/>
                          </a:solidFill>
                          <a:latin typeface="Consolas" panose="020B0609020204030204" charset="0"/>
                          <a:cs typeface="Consolas" panose="020B0609020204030204" charset="0"/>
                        </a:rPr>
                        <a:t>        dropout </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tf</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layers</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dropout</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fc</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a:t>
                      </a:r>
                      <a:r>
                        <a:rPr lang="en-US" sz="1000">
                          <a:solidFill>
                            <a:srgbClr val="000088"/>
                          </a:solidFill>
                          <a:latin typeface="Consolas" panose="020B0609020204030204" charset="0"/>
                          <a:cs typeface="Consolas" panose="020B0609020204030204" charset="0"/>
                        </a:rPr>
                        <a:t>self</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keep_prob</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training</a:t>
                      </a:r>
                      <a:r>
                        <a:rPr lang="en-US" sz="1000">
                          <a:solidFill>
                            <a:srgbClr val="666600"/>
                          </a:solidFill>
                          <a:latin typeface="Consolas" panose="020B0609020204030204" charset="0"/>
                          <a:cs typeface="Consolas" panose="020B0609020204030204" charset="0"/>
                        </a:rPr>
                        <a:t>=</a:t>
                      </a:r>
                      <a:r>
                        <a:rPr lang="en-US" sz="1000">
                          <a:solidFill>
                            <a:srgbClr val="000088"/>
                          </a:solidFill>
                          <a:latin typeface="Consolas" panose="020B0609020204030204" charset="0"/>
                          <a:cs typeface="Consolas" panose="020B0609020204030204" charset="0"/>
                        </a:rPr>
                        <a:t>self</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training</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name</a:t>
                      </a:r>
                      <a:r>
                        <a:rPr lang="en-US" sz="1000">
                          <a:solidFill>
                            <a:srgbClr val="666600"/>
                          </a:solidFill>
                          <a:latin typeface="Consolas" panose="020B0609020204030204" charset="0"/>
                          <a:cs typeface="Consolas" panose="020B0609020204030204" charset="0"/>
                        </a:rPr>
                        <a:t>=</a:t>
                      </a:r>
                      <a:r>
                        <a:rPr lang="en-US" sz="1000">
                          <a:solidFill>
                            <a:srgbClr val="008800"/>
                          </a:solidFill>
                          <a:latin typeface="Consolas" panose="020B0609020204030204" charset="0"/>
                          <a:cs typeface="Consolas" panose="020B0609020204030204" charset="0"/>
                        </a:rPr>
                        <a:t>'dropout')</a:t>
                      </a:r>
                      <a:endParaRPr lang="en-US" sz="1000">
                        <a:solidFill>
                          <a:srgbClr val="008800"/>
                        </a:solidFill>
                        <a:latin typeface="Consolas" panose="020B0609020204030204" charset="0"/>
                        <a:cs typeface="Consolas" panose="020B0609020204030204" charset="0"/>
                      </a:endParaRPr>
                    </a:p>
                    <a:p>
                      <a:pPr marL="0" indent="0">
                        <a:buNone/>
                      </a:pPr>
                      <a:r>
                        <a:rPr lang="en-US" sz="1000">
                          <a:solidFill>
                            <a:srgbClr val="000000"/>
                          </a:solidFill>
                          <a:latin typeface="Consolas" panose="020B0609020204030204" charset="0"/>
                          <a:cs typeface="Consolas" panose="020B0609020204030204" charset="0"/>
                        </a:rPr>
                        <a:t>                </a:t>
                      </a:r>
                      <a:r>
                        <a:rPr lang="en-US" sz="1000">
                          <a:solidFill>
                            <a:srgbClr val="000088"/>
                          </a:solidFill>
                          <a:latin typeface="Consolas" panose="020B0609020204030204" charset="0"/>
                          <a:cs typeface="Consolas" panose="020B0609020204030204" charset="0"/>
                        </a:rPr>
                        <a:t>self</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logits </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fully_connected</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dropout</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a:t>
                      </a:r>
                      <a:r>
                        <a:rPr lang="en-US" sz="1000">
                          <a:solidFill>
                            <a:srgbClr val="000088"/>
                          </a:solidFill>
                          <a:latin typeface="Consolas" panose="020B0609020204030204" charset="0"/>
                          <a:cs typeface="Consolas" panose="020B0609020204030204" charset="0"/>
                        </a:rPr>
                        <a:t>self</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n_classes</a:t>
                      </a:r>
                      <a:r>
                        <a:rPr lang="en-US" sz="1000">
                          <a:solidFill>
                            <a:srgbClr val="666600"/>
                          </a:solidFill>
                          <a:latin typeface="Consolas" panose="020B0609020204030204" charset="0"/>
                          <a:cs typeface="Consolas" panose="020B0609020204030204" charset="0"/>
                        </a:rPr>
                        <a:t>,</a:t>
                      </a:r>
                      <a:r>
                        <a:rPr lang="en-US" sz="1000">
                          <a:solidFill>
                            <a:srgbClr val="000000"/>
                          </a:solidFill>
                          <a:latin typeface="Consolas" panose="020B0609020204030204" charset="0"/>
                          <a:cs typeface="Consolas" panose="020B0609020204030204" charset="0"/>
                        </a:rPr>
                        <a:t> </a:t>
                      </a:r>
                      <a:r>
                        <a:rPr lang="en-US" sz="1000">
                          <a:solidFill>
                            <a:srgbClr val="008800"/>
                          </a:solidFill>
                          <a:latin typeface="Consolas" panose="020B0609020204030204" charset="0"/>
                          <a:cs typeface="Consolas" panose="020B0609020204030204" charset="0"/>
                        </a:rPr>
                        <a:t>'logits')</a:t>
                      </a:r>
                      <a:endParaRPr lang="en-US" altLang="en-US" sz="1000">
                        <a:solidFill>
                          <a:srgbClr val="000088"/>
                        </a:solidFill>
                        <a:latin typeface="Consolas" panose="020B0609020204030204" charset="0"/>
                        <a:ea typeface="Consolas" panose="020B0609020204030204" charset="0"/>
                        <a:cs typeface="Consolas" panose="020B0609020204030204" charset="0"/>
                      </a:endParaRPr>
                    </a:p>
                  </a:txBody>
                  <a:tcPr marL="63500" marR="63500" marT="63500" marB="6350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153670" y="3668395"/>
            <a:ext cx="7033895" cy="521970"/>
          </a:xfrm>
          <a:prstGeom prst="rect">
            <a:avLst/>
          </a:prstGeom>
          <a:noFill/>
        </p:spPr>
        <p:txBody>
          <a:bodyPr wrap="square" rtlCol="0">
            <a:spAutoFit/>
          </a:bodyPr>
          <a:p>
            <a:pPr algn="just"/>
            <a:r>
              <a:rPr lang="zh-CN" altLang="en-US">
                <a:latin typeface="Georgia" panose="02040502050405020303" charset="0"/>
                <a:cs typeface="Georgia" panose="02040502050405020303" charset="0"/>
              </a:rPr>
              <a:t>During training, we alternate between training an epoch and evaluating the accuracy on the test set. We will track both the training loss and test accuracy on Tensorboard.</a:t>
            </a:r>
            <a:endParaRPr lang="zh-CN" altLang="en-US">
              <a:latin typeface="Georgia" panose="02040502050405020303" charset="0"/>
              <a:cs typeface="Georgia" panose="02040502050405020303" charset="0"/>
            </a:endParaRPr>
          </a:p>
        </p:txBody>
      </p:sp>
      <p:graphicFrame>
        <p:nvGraphicFramePr>
          <p:cNvPr id="6" name="表格 5"/>
          <p:cNvGraphicFramePr/>
          <p:nvPr/>
        </p:nvGraphicFramePr>
        <p:xfrm>
          <a:off x="319405" y="4124960"/>
          <a:ext cx="5943600" cy="0"/>
        </p:xfrm>
        <a:graphic>
          <a:graphicData uri="http://schemas.openxmlformats.org/drawingml/2006/table">
            <a:tbl>
              <a:tblPr firstRow="1" bandRow="1">
                <a:tableStyleId>{5940675A-B579-460E-94D1-54222C63F5DA}</a:tableStyleId>
              </a:tblPr>
              <a:tblGrid>
                <a:gridCol w="5943600"/>
              </a:tblGrid>
              <a:tr h="675640">
                <a:tc>
                  <a:txBody>
                    <a:bodyPr/>
                    <a:p>
                      <a:pPr marL="0" indent="0">
                        <a:buNone/>
                      </a:pPr>
                      <a:r>
                        <a:rPr lang="en-US" sz="900">
                          <a:solidFill>
                            <a:srgbClr val="000088"/>
                          </a:solidFill>
                          <a:latin typeface="Consolas" panose="020B0609020204030204" charset="0"/>
                          <a:cs typeface="Consolas" panose="020B0609020204030204" charset="0"/>
                        </a:rPr>
                        <a:t>def</a:t>
                      </a:r>
                      <a:r>
                        <a:rPr lang="en-US" sz="900">
                          <a:solidFill>
                            <a:srgbClr val="000000"/>
                          </a:solidFill>
                          <a:latin typeface="Consolas" panose="020B0609020204030204" charset="0"/>
                          <a:cs typeface="Consolas" panose="020B0609020204030204" charset="0"/>
                        </a:rPr>
                        <a:t> </a:t>
                      </a:r>
                      <a:r>
                        <a:rPr lang="en-US" sz="900">
                          <a:solidFill>
                            <a:srgbClr val="000088"/>
                          </a:solidFill>
                          <a:latin typeface="Consolas" panose="020B0609020204030204" charset="0"/>
                          <a:cs typeface="Consolas" panose="020B0609020204030204" charset="0"/>
                        </a:rPr>
                        <a:t>eval</a:t>
                      </a:r>
                      <a:r>
                        <a:rPr lang="en-US" sz="900">
                          <a:solidFill>
                            <a:srgbClr val="666600"/>
                          </a:solidFill>
                          <a:latin typeface="Consolas" panose="020B0609020204030204" charset="0"/>
                          <a:cs typeface="Consolas" panose="020B0609020204030204" charset="0"/>
                        </a:rPr>
                        <a:t>(</a:t>
                      </a:r>
                      <a:r>
                        <a:rPr lang="en-US" sz="900">
                          <a:solidFill>
                            <a:srgbClr val="000088"/>
                          </a:solidFill>
                          <a:latin typeface="Consolas" panose="020B0609020204030204" charset="0"/>
                          <a:cs typeface="Consolas" panose="020B0609020204030204" charset="0"/>
                        </a:rPr>
                        <a:t>self</a:t>
                      </a:r>
                      <a:r>
                        <a:rPr lang="en-US" sz="900">
                          <a:solidFill>
                            <a:srgbClr val="666600"/>
                          </a:solidFill>
                          <a:latin typeface="Consolas" panose="020B0609020204030204" charset="0"/>
                          <a:cs typeface="Consolas" panose="020B0609020204030204" charset="0"/>
                        </a:rPr>
                        <a:t>):</a:t>
                      </a:r>
                      <a:endParaRPr lang="en-US" sz="900">
                        <a:solidFill>
                          <a:srgbClr val="666600"/>
                        </a:solidFill>
                        <a:latin typeface="Consolas" panose="020B0609020204030204" charset="0"/>
                        <a:cs typeface="Consolas" panose="020B0609020204030204" charset="0"/>
                      </a:endParaRPr>
                    </a:p>
                    <a:p>
                      <a:pPr marL="0" indent="0">
                        <a:buNone/>
                      </a:pPr>
                      <a:r>
                        <a:rPr lang="en-US" sz="900">
                          <a:solidFill>
                            <a:srgbClr val="000000"/>
                          </a:solidFill>
                          <a:latin typeface="Consolas" panose="020B0609020204030204" charset="0"/>
                          <a:cs typeface="Consolas" panose="020B0609020204030204" charset="0"/>
                        </a:rPr>
                        <a:t>        </a:t>
                      </a:r>
                      <a:r>
                        <a:rPr lang="en-US" sz="900">
                          <a:solidFill>
                            <a:srgbClr val="008800"/>
                          </a:solidFill>
                          <a:latin typeface="Consolas" panose="020B0609020204030204" charset="0"/>
                          <a:cs typeface="Consolas" panose="020B0609020204030204" charset="0"/>
                        </a:rPr>
                        <a:t>'''</a:t>
                      </a:r>
                      <a:r>
                        <a:rPr lang="en-US" sz="900">
                          <a:solidFill>
                            <a:srgbClr val="000000"/>
                          </a:solidFill>
                          <a:latin typeface="Consolas" panose="020B0609020204030204" charset="0"/>
                          <a:cs typeface="Consolas" panose="020B0609020204030204" charset="0"/>
                        </a:rPr>
                        <a:t>        </a:t>
                      </a:r>
                      <a:r>
                        <a:rPr lang="en-US" sz="900">
                          <a:solidFill>
                            <a:srgbClr val="660066"/>
                          </a:solidFill>
                          <a:latin typeface="Consolas" panose="020B0609020204030204" charset="0"/>
                          <a:cs typeface="Consolas" panose="020B0609020204030204" charset="0"/>
                        </a:rPr>
                        <a:t>Count</a:t>
                      </a:r>
                      <a:r>
                        <a:rPr lang="en-US" sz="900">
                          <a:solidFill>
                            <a:srgbClr val="000000"/>
                          </a:solidFill>
                          <a:latin typeface="Consolas" panose="020B0609020204030204" charset="0"/>
                          <a:cs typeface="Consolas" panose="020B0609020204030204" charset="0"/>
                        </a:rPr>
                        <a:t> the number of right predictions </a:t>
                      </a:r>
                      <a:r>
                        <a:rPr lang="en-US" sz="900">
                          <a:solidFill>
                            <a:srgbClr val="000088"/>
                          </a:solidFill>
                          <a:latin typeface="Consolas" panose="020B0609020204030204" charset="0"/>
                          <a:cs typeface="Consolas" panose="020B0609020204030204" charset="0"/>
                        </a:rPr>
                        <a:t>in</a:t>
                      </a:r>
                      <a:r>
                        <a:rPr lang="en-US" sz="900">
                          <a:solidFill>
                            <a:srgbClr val="000000"/>
                          </a:solidFill>
                          <a:latin typeface="Consolas" panose="020B0609020204030204" charset="0"/>
                          <a:cs typeface="Consolas" panose="020B0609020204030204" charset="0"/>
                        </a:rPr>
                        <a:t> a batch        </a:t>
                      </a:r>
                      <a:r>
                        <a:rPr lang="en-US" sz="900">
                          <a:solidFill>
                            <a:srgbClr val="008800"/>
                          </a:solidFill>
                          <a:latin typeface="Consolas" panose="020B0609020204030204" charset="0"/>
                          <a:cs typeface="Consolas" panose="020B0609020204030204" charset="0"/>
                        </a:rPr>
                        <a:t>'''</a:t>
                      </a:r>
                      <a:r>
                        <a:rPr lang="en-US" sz="900">
                          <a:solidFill>
                            <a:srgbClr val="000000"/>
                          </a:solidFill>
                          <a:latin typeface="Consolas" panose="020B0609020204030204" charset="0"/>
                          <a:cs typeface="Consolas" panose="020B0609020204030204" charset="0"/>
                        </a:rPr>
                        <a:t> </a:t>
                      </a:r>
                      <a:endParaRPr lang="en-US" sz="900">
                        <a:solidFill>
                          <a:srgbClr val="000000"/>
                        </a:solidFill>
                        <a:latin typeface="Consolas" panose="020B0609020204030204" charset="0"/>
                        <a:cs typeface="Consolas" panose="020B0609020204030204" charset="0"/>
                      </a:endParaRPr>
                    </a:p>
                    <a:p>
                      <a:pPr marL="0" indent="0">
                        <a:buNone/>
                      </a:pPr>
                      <a:r>
                        <a:rPr lang="en-US" sz="900">
                          <a:solidFill>
                            <a:srgbClr val="000000"/>
                          </a:solidFill>
                          <a:latin typeface="Consolas" panose="020B0609020204030204" charset="0"/>
                          <a:cs typeface="Consolas" panose="020B0609020204030204" charset="0"/>
                        </a:rPr>
                        <a:t>       </a:t>
                      </a:r>
                      <a:r>
                        <a:rPr lang="en-US" sz="900">
                          <a:solidFill>
                            <a:srgbClr val="000088"/>
                          </a:solidFill>
                          <a:latin typeface="Consolas" panose="020B0609020204030204" charset="0"/>
                          <a:cs typeface="Consolas" panose="020B0609020204030204" charset="0"/>
                        </a:rPr>
                        <a:t>with</a:t>
                      </a:r>
                      <a:r>
                        <a:rPr lang="en-US" sz="900">
                          <a:solidFill>
                            <a:srgbClr val="000000"/>
                          </a:solidFill>
                          <a:latin typeface="Consolas" panose="020B0609020204030204" charset="0"/>
                          <a:cs typeface="Consolas" panose="020B0609020204030204" charset="0"/>
                        </a:rPr>
                        <a:t> tf</a:t>
                      </a:r>
                      <a:r>
                        <a:rPr lang="en-US" sz="900">
                          <a:solidFill>
                            <a:srgbClr val="666600"/>
                          </a:solidFill>
                          <a:latin typeface="Consolas" panose="020B0609020204030204" charset="0"/>
                          <a:cs typeface="Consolas" panose="020B0609020204030204" charset="0"/>
                        </a:rPr>
                        <a:t>.</a:t>
                      </a:r>
                      <a:r>
                        <a:rPr lang="en-US" sz="900">
                          <a:solidFill>
                            <a:srgbClr val="000000"/>
                          </a:solidFill>
                          <a:latin typeface="Consolas" panose="020B0609020204030204" charset="0"/>
                          <a:cs typeface="Consolas" panose="020B0609020204030204" charset="0"/>
                        </a:rPr>
                        <a:t>name_scope</a:t>
                      </a:r>
                      <a:r>
                        <a:rPr lang="en-US" sz="900">
                          <a:solidFill>
                            <a:srgbClr val="666600"/>
                          </a:solidFill>
                          <a:latin typeface="Consolas" panose="020B0609020204030204" charset="0"/>
                          <a:cs typeface="Consolas" panose="020B0609020204030204" charset="0"/>
                        </a:rPr>
                        <a:t>(</a:t>
                      </a:r>
                      <a:r>
                        <a:rPr lang="en-US" sz="900">
                          <a:solidFill>
                            <a:srgbClr val="008800"/>
                          </a:solidFill>
                          <a:latin typeface="Consolas" panose="020B0609020204030204" charset="0"/>
                          <a:cs typeface="Consolas" panose="020B0609020204030204" charset="0"/>
                        </a:rPr>
                        <a:t>'predict'</a:t>
                      </a:r>
                      <a:r>
                        <a:rPr lang="en-US" sz="900">
                          <a:solidFill>
                            <a:srgbClr val="666600"/>
                          </a:solidFill>
                          <a:latin typeface="Consolas" panose="020B0609020204030204" charset="0"/>
                          <a:cs typeface="Consolas" panose="020B0609020204030204" charset="0"/>
                        </a:rPr>
                        <a:t>):</a:t>
                      </a:r>
                      <a:endParaRPr lang="en-US" sz="900">
                        <a:solidFill>
                          <a:srgbClr val="666600"/>
                        </a:solidFill>
                        <a:latin typeface="Consolas" panose="020B0609020204030204" charset="0"/>
                        <a:cs typeface="Consolas" panose="020B0609020204030204" charset="0"/>
                      </a:endParaRPr>
                    </a:p>
                    <a:p>
                      <a:pPr marL="0" indent="0">
                        <a:buNone/>
                      </a:pPr>
                      <a:r>
                        <a:rPr lang="en-US" sz="900">
                          <a:solidFill>
                            <a:srgbClr val="000000"/>
                          </a:solidFill>
                          <a:latin typeface="Consolas" panose="020B0609020204030204" charset="0"/>
                          <a:cs typeface="Consolas" panose="020B0609020204030204" charset="0"/>
                        </a:rPr>
                        <a:t>            preds </a:t>
                      </a:r>
                      <a:r>
                        <a:rPr lang="en-US" sz="900">
                          <a:solidFill>
                            <a:srgbClr val="666600"/>
                          </a:solidFill>
                          <a:latin typeface="Consolas" panose="020B0609020204030204" charset="0"/>
                          <a:cs typeface="Consolas" panose="020B0609020204030204" charset="0"/>
                        </a:rPr>
                        <a:t>=</a:t>
                      </a:r>
                      <a:r>
                        <a:rPr lang="en-US" sz="900">
                          <a:solidFill>
                            <a:srgbClr val="000000"/>
                          </a:solidFill>
                          <a:latin typeface="Consolas" panose="020B0609020204030204" charset="0"/>
                          <a:cs typeface="Consolas" panose="020B0609020204030204" charset="0"/>
                        </a:rPr>
                        <a:t> tf</a:t>
                      </a:r>
                      <a:r>
                        <a:rPr lang="en-US" sz="900">
                          <a:solidFill>
                            <a:srgbClr val="666600"/>
                          </a:solidFill>
                          <a:latin typeface="Consolas" panose="020B0609020204030204" charset="0"/>
                          <a:cs typeface="Consolas" panose="020B0609020204030204" charset="0"/>
                        </a:rPr>
                        <a:t>.</a:t>
                      </a:r>
                      <a:r>
                        <a:rPr lang="en-US" sz="900">
                          <a:solidFill>
                            <a:srgbClr val="000000"/>
                          </a:solidFill>
                          <a:latin typeface="Consolas" panose="020B0609020204030204" charset="0"/>
                          <a:cs typeface="Consolas" panose="020B0609020204030204" charset="0"/>
                        </a:rPr>
                        <a:t>nn</a:t>
                      </a:r>
                      <a:r>
                        <a:rPr lang="en-US" sz="900">
                          <a:solidFill>
                            <a:srgbClr val="666600"/>
                          </a:solidFill>
                          <a:latin typeface="Consolas" panose="020B0609020204030204" charset="0"/>
                          <a:cs typeface="Consolas" panose="020B0609020204030204" charset="0"/>
                        </a:rPr>
                        <a:t>.</a:t>
                      </a:r>
                      <a:r>
                        <a:rPr lang="en-US" sz="900">
                          <a:solidFill>
                            <a:srgbClr val="000000"/>
                          </a:solidFill>
                          <a:latin typeface="Consolas" panose="020B0609020204030204" charset="0"/>
                          <a:cs typeface="Consolas" panose="020B0609020204030204" charset="0"/>
                        </a:rPr>
                        <a:t>softmax</a:t>
                      </a:r>
                      <a:r>
                        <a:rPr lang="en-US" sz="900">
                          <a:solidFill>
                            <a:srgbClr val="666600"/>
                          </a:solidFill>
                          <a:latin typeface="Consolas" panose="020B0609020204030204" charset="0"/>
                          <a:cs typeface="Consolas" panose="020B0609020204030204" charset="0"/>
                        </a:rPr>
                        <a:t>(</a:t>
                      </a:r>
                      <a:r>
                        <a:rPr lang="en-US" sz="900">
                          <a:solidFill>
                            <a:srgbClr val="000088"/>
                          </a:solidFill>
                          <a:latin typeface="Consolas" panose="020B0609020204030204" charset="0"/>
                          <a:cs typeface="Consolas" panose="020B0609020204030204" charset="0"/>
                        </a:rPr>
                        <a:t>self</a:t>
                      </a:r>
                      <a:r>
                        <a:rPr lang="en-US" sz="900">
                          <a:solidFill>
                            <a:srgbClr val="666600"/>
                          </a:solidFill>
                          <a:latin typeface="Consolas" panose="020B0609020204030204" charset="0"/>
                          <a:cs typeface="Consolas" panose="020B0609020204030204" charset="0"/>
                        </a:rPr>
                        <a:t>.</a:t>
                      </a:r>
                      <a:r>
                        <a:rPr lang="en-US" sz="900">
                          <a:solidFill>
                            <a:srgbClr val="000000"/>
                          </a:solidFill>
                          <a:latin typeface="Consolas" panose="020B0609020204030204" charset="0"/>
                          <a:cs typeface="Consolas" panose="020B0609020204030204" charset="0"/>
                        </a:rPr>
                        <a:t>logits)</a:t>
                      </a:r>
                      <a:endParaRPr lang="en-US" sz="900">
                        <a:solidFill>
                          <a:srgbClr val="000000"/>
                        </a:solidFill>
                        <a:latin typeface="Consolas" panose="020B0609020204030204" charset="0"/>
                        <a:cs typeface="Consolas" panose="020B0609020204030204" charset="0"/>
                      </a:endParaRPr>
                    </a:p>
                    <a:p>
                      <a:pPr marL="0" indent="0">
                        <a:buNone/>
                      </a:pPr>
                      <a:r>
                        <a:rPr lang="en-US" sz="900">
                          <a:solidFill>
                            <a:srgbClr val="000000"/>
                          </a:solidFill>
                          <a:latin typeface="Consolas" panose="020B0609020204030204" charset="0"/>
                          <a:cs typeface="Consolas" panose="020B0609020204030204" charset="0"/>
                        </a:rPr>
                        <a:t>            correct_preds </a:t>
                      </a:r>
                      <a:r>
                        <a:rPr lang="en-US" sz="900">
                          <a:solidFill>
                            <a:srgbClr val="666600"/>
                          </a:solidFill>
                          <a:latin typeface="Consolas" panose="020B0609020204030204" charset="0"/>
                          <a:cs typeface="Consolas" panose="020B0609020204030204" charset="0"/>
                        </a:rPr>
                        <a:t>=</a:t>
                      </a:r>
                      <a:r>
                        <a:rPr lang="en-US" sz="900">
                          <a:solidFill>
                            <a:srgbClr val="000000"/>
                          </a:solidFill>
                          <a:latin typeface="Consolas" panose="020B0609020204030204" charset="0"/>
                          <a:cs typeface="Consolas" panose="020B0609020204030204" charset="0"/>
                        </a:rPr>
                        <a:t> tf</a:t>
                      </a:r>
                      <a:r>
                        <a:rPr lang="en-US" sz="900">
                          <a:solidFill>
                            <a:srgbClr val="666600"/>
                          </a:solidFill>
                          <a:latin typeface="Consolas" panose="020B0609020204030204" charset="0"/>
                          <a:cs typeface="Consolas" panose="020B0609020204030204" charset="0"/>
                        </a:rPr>
                        <a:t>.</a:t>
                      </a:r>
                      <a:r>
                        <a:rPr lang="en-US" sz="900">
                          <a:solidFill>
                            <a:srgbClr val="000000"/>
                          </a:solidFill>
                          <a:latin typeface="Consolas" panose="020B0609020204030204" charset="0"/>
                          <a:cs typeface="Consolas" panose="020B0609020204030204" charset="0"/>
                        </a:rPr>
                        <a:t>equal</a:t>
                      </a:r>
                      <a:r>
                        <a:rPr lang="en-US" sz="900">
                          <a:solidFill>
                            <a:srgbClr val="666600"/>
                          </a:solidFill>
                          <a:latin typeface="Consolas" panose="020B0609020204030204" charset="0"/>
                          <a:cs typeface="Consolas" panose="020B0609020204030204" charset="0"/>
                        </a:rPr>
                        <a:t>(</a:t>
                      </a:r>
                      <a:r>
                        <a:rPr lang="en-US" sz="900">
                          <a:solidFill>
                            <a:srgbClr val="000000"/>
                          </a:solidFill>
                          <a:latin typeface="Consolas" panose="020B0609020204030204" charset="0"/>
                          <a:cs typeface="Consolas" panose="020B0609020204030204" charset="0"/>
                        </a:rPr>
                        <a:t>tf</a:t>
                      </a:r>
                      <a:r>
                        <a:rPr lang="en-US" sz="900">
                          <a:solidFill>
                            <a:srgbClr val="666600"/>
                          </a:solidFill>
                          <a:latin typeface="Consolas" panose="020B0609020204030204" charset="0"/>
                          <a:cs typeface="Consolas" panose="020B0609020204030204" charset="0"/>
                        </a:rPr>
                        <a:t>.</a:t>
                      </a:r>
                      <a:r>
                        <a:rPr lang="en-US" sz="900">
                          <a:solidFill>
                            <a:srgbClr val="000000"/>
                          </a:solidFill>
                          <a:latin typeface="Consolas" panose="020B0609020204030204" charset="0"/>
                          <a:cs typeface="Consolas" panose="020B0609020204030204" charset="0"/>
                        </a:rPr>
                        <a:t>argmax</a:t>
                      </a:r>
                      <a:r>
                        <a:rPr lang="en-US" sz="900">
                          <a:solidFill>
                            <a:srgbClr val="666600"/>
                          </a:solidFill>
                          <a:latin typeface="Consolas" panose="020B0609020204030204" charset="0"/>
                          <a:cs typeface="Consolas" panose="020B0609020204030204" charset="0"/>
                        </a:rPr>
                        <a:t>(</a:t>
                      </a:r>
                      <a:r>
                        <a:rPr lang="en-US" sz="900">
                          <a:solidFill>
                            <a:srgbClr val="000000"/>
                          </a:solidFill>
                          <a:latin typeface="Consolas" panose="020B0609020204030204" charset="0"/>
                          <a:cs typeface="Consolas" panose="020B0609020204030204" charset="0"/>
                        </a:rPr>
                        <a:t>preds</a:t>
                      </a:r>
                      <a:r>
                        <a:rPr lang="en-US" sz="900">
                          <a:solidFill>
                            <a:srgbClr val="666600"/>
                          </a:solidFill>
                          <a:latin typeface="Consolas" panose="020B0609020204030204" charset="0"/>
                          <a:cs typeface="Consolas" panose="020B0609020204030204" charset="0"/>
                        </a:rPr>
                        <a:t>,</a:t>
                      </a:r>
                      <a:r>
                        <a:rPr lang="en-US" sz="900">
                          <a:solidFill>
                            <a:srgbClr val="000000"/>
                          </a:solidFill>
                          <a:latin typeface="Consolas" panose="020B0609020204030204" charset="0"/>
                          <a:cs typeface="Consolas" panose="020B0609020204030204" charset="0"/>
                        </a:rPr>
                        <a:t> </a:t>
                      </a:r>
                      <a:r>
                        <a:rPr lang="en-US" sz="900">
                          <a:solidFill>
                            <a:srgbClr val="006666"/>
                          </a:solidFill>
                          <a:latin typeface="Consolas" panose="020B0609020204030204" charset="0"/>
                          <a:cs typeface="Consolas" panose="020B0609020204030204" charset="0"/>
                        </a:rPr>
                        <a:t>1</a:t>
                      </a:r>
                      <a:r>
                        <a:rPr lang="en-US" sz="900">
                          <a:solidFill>
                            <a:srgbClr val="666600"/>
                          </a:solidFill>
                          <a:latin typeface="Consolas" panose="020B0609020204030204" charset="0"/>
                          <a:cs typeface="Consolas" panose="020B0609020204030204" charset="0"/>
                        </a:rPr>
                        <a:t>),</a:t>
                      </a:r>
                      <a:r>
                        <a:rPr lang="en-US" sz="900">
                          <a:solidFill>
                            <a:srgbClr val="000000"/>
                          </a:solidFill>
                          <a:latin typeface="Consolas" panose="020B0609020204030204" charset="0"/>
                          <a:cs typeface="Consolas" panose="020B0609020204030204" charset="0"/>
                        </a:rPr>
                        <a:t> tf</a:t>
                      </a:r>
                      <a:r>
                        <a:rPr lang="en-US" sz="900">
                          <a:solidFill>
                            <a:srgbClr val="666600"/>
                          </a:solidFill>
                          <a:latin typeface="Consolas" panose="020B0609020204030204" charset="0"/>
                          <a:cs typeface="Consolas" panose="020B0609020204030204" charset="0"/>
                        </a:rPr>
                        <a:t>.</a:t>
                      </a:r>
                      <a:r>
                        <a:rPr lang="en-US" sz="900">
                          <a:solidFill>
                            <a:srgbClr val="000000"/>
                          </a:solidFill>
                          <a:latin typeface="Consolas" panose="020B0609020204030204" charset="0"/>
                          <a:cs typeface="Consolas" panose="020B0609020204030204" charset="0"/>
                        </a:rPr>
                        <a:t>argmax</a:t>
                      </a:r>
                      <a:r>
                        <a:rPr lang="en-US" sz="900">
                          <a:solidFill>
                            <a:srgbClr val="666600"/>
                          </a:solidFill>
                          <a:latin typeface="Consolas" panose="020B0609020204030204" charset="0"/>
                          <a:cs typeface="Consolas" panose="020B0609020204030204" charset="0"/>
                        </a:rPr>
                        <a:t>(</a:t>
                      </a:r>
                      <a:r>
                        <a:rPr lang="en-US" sz="900">
                          <a:solidFill>
                            <a:srgbClr val="000088"/>
                          </a:solidFill>
                          <a:latin typeface="Consolas" panose="020B0609020204030204" charset="0"/>
                          <a:cs typeface="Consolas" panose="020B0609020204030204" charset="0"/>
                        </a:rPr>
                        <a:t>self</a:t>
                      </a:r>
                      <a:r>
                        <a:rPr lang="en-US" sz="900">
                          <a:solidFill>
                            <a:srgbClr val="666600"/>
                          </a:solidFill>
                          <a:latin typeface="Consolas" panose="020B0609020204030204" charset="0"/>
                          <a:cs typeface="Consolas" panose="020B0609020204030204" charset="0"/>
                        </a:rPr>
                        <a:t>.</a:t>
                      </a:r>
                      <a:r>
                        <a:rPr lang="en-US" sz="900">
                          <a:solidFill>
                            <a:srgbClr val="000000"/>
                          </a:solidFill>
                          <a:latin typeface="Consolas" panose="020B0609020204030204" charset="0"/>
                          <a:cs typeface="Consolas" panose="020B0609020204030204" charset="0"/>
                        </a:rPr>
                        <a:t>label</a:t>
                      </a:r>
                      <a:r>
                        <a:rPr lang="en-US" sz="900">
                          <a:solidFill>
                            <a:srgbClr val="666600"/>
                          </a:solidFill>
                          <a:latin typeface="Consolas" panose="020B0609020204030204" charset="0"/>
                          <a:cs typeface="Consolas" panose="020B0609020204030204" charset="0"/>
                        </a:rPr>
                        <a:t>,</a:t>
                      </a:r>
                      <a:r>
                        <a:rPr lang="en-US" sz="900">
                          <a:solidFill>
                            <a:srgbClr val="000000"/>
                          </a:solidFill>
                          <a:latin typeface="Consolas" panose="020B0609020204030204" charset="0"/>
                          <a:cs typeface="Consolas" panose="020B0609020204030204" charset="0"/>
                        </a:rPr>
                        <a:t> </a:t>
                      </a:r>
                      <a:r>
                        <a:rPr lang="en-US" sz="900">
                          <a:solidFill>
                            <a:srgbClr val="006666"/>
                          </a:solidFill>
                          <a:latin typeface="Consolas" panose="020B0609020204030204" charset="0"/>
                          <a:cs typeface="Consolas" panose="020B0609020204030204" charset="0"/>
                        </a:rPr>
                        <a:t>1</a:t>
                      </a:r>
                      <a:r>
                        <a:rPr lang="en-US" sz="900">
                          <a:solidFill>
                            <a:srgbClr val="666600"/>
                          </a:solidFill>
                          <a:latin typeface="Consolas" panose="020B0609020204030204" charset="0"/>
                          <a:cs typeface="Consolas" panose="020B0609020204030204" charset="0"/>
                        </a:rPr>
                        <a:t>))</a:t>
                      </a:r>
                      <a:endParaRPr lang="en-US" sz="900">
                        <a:solidFill>
                          <a:srgbClr val="666600"/>
                        </a:solidFill>
                        <a:latin typeface="Consolas" panose="020B0609020204030204" charset="0"/>
                        <a:cs typeface="Consolas" panose="020B0609020204030204" charset="0"/>
                      </a:endParaRPr>
                    </a:p>
                    <a:p>
                      <a:pPr marL="0" indent="0">
                        <a:buNone/>
                      </a:pPr>
                      <a:r>
                        <a:rPr lang="en-US" sz="900">
                          <a:solidFill>
                            <a:srgbClr val="000000"/>
                          </a:solidFill>
                          <a:latin typeface="Consolas" panose="020B0609020204030204" charset="0"/>
                          <a:cs typeface="Consolas" panose="020B0609020204030204" charset="0"/>
                        </a:rPr>
                        <a:t>            </a:t>
                      </a:r>
                      <a:r>
                        <a:rPr lang="en-US" sz="900">
                          <a:solidFill>
                            <a:srgbClr val="000088"/>
                          </a:solidFill>
                          <a:latin typeface="Consolas" panose="020B0609020204030204" charset="0"/>
                          <a:cs typeface="Consolas" panose="020B0609020204030204" charset="0"/>
                        </a:rPr>
                        <a:t>self</a:t>
                      </a:r>
                      <a:r>
                        <a:rPr lang="en-US" sz="900">
                          <a:solidFill>
                            <a:srgbClr val="666600"/>
                          </a:solidFill>
                          <a:latin typeface="Consolas" panose="020B0609020204030204" charset="0"/>
                          <a:cs typeface="Consolas" panose="020B0609020204030204" charset="0"/>
                        </a:rPr>
                        <a:t>.</a:t>
                      </a:r>
                      <a:r>
                        <a:rPr lang="en-US" sz="900">
                          <a:solidFill>
                            <a:srgbClr val="000000"/>
                          </a:solidFill>
                          <a:latin typeface="Consolas" panose="020B0609020204030204" charset="0"/>
                          <a:cs typeface="Consolas" panose="020B0609020204030204" charset="0"/>
                        </a:rPr>
                        <a:t>accuracy </a:t>
                      </a:r>
                      <a:r>
                        <a:rPr lang="en-US" sz="900">
                          <a:solidFill>
                            <a:srgbClr val="666600"/>
                          </a:solidFill>
                          <a:latin typeface="Consolas" panose="020B0609020204030204" charset="0"/>
                          <a:cs typeface="Consolas" panose="020B0609020204030204" charset="0"/>
                        </a:rPr>
                        <a:t>=</a:t>
                      </a:r>
                      <a:r>
                        <a:rPr lang="en-US" sz="900">
                          <a:solidFill>
                            <a:srgbClr val="000000"/>
                          </a:solidFill>
                          <a:latin typeface="Consolas" panose="020B0609020204030204" charset="0"/>
                          <a:cs typeface="Consolas" panose="020B0609020204030204" charset="0"/>
                        </a:rPr>
                        <a:t> tf</a:t>
                      </a:r>
                      <a:r>
                        <a:rPr lang="en-US" sz="900">
                          <a:solidFill>
                            <a:srgbClr val="666600"/>
                          </a:solidFill>
                          <a:latin typeface="Consolas" panose="020B0609020204030204" charset="0"/>
                          <a:cs typeface="Consolas" panose="020B0609020204030204" charset="0"/>
                        </a:rPr>
                        <a:t>.</a:t>
                      </a:r>
                      <a:r>
                        <a:rPr lang="en-US" sz="900">
                          <a:solidFill>
                            <a:srgbClr val="000000"/>
                          </a:solidFill>
                          <a:latin typeface="Consolas" panose="020B0609020204030204" charset="0"/>
                          <a:cs typeface="Consolas" panose="020B0609020204030204" charset="0"/>
                        </a:rPr>
                        <a:t>reduce_sum</a:t>
                      </a:r>
                      <a:r>
                        <a:rPr lang="en-US" sz="900">
                          <a:solidFill>
                            <a:srgbClr val="666600"/>
                          </a:solidFill>
                          <a:latin typeface="Consolas" panose="020B0609020204030204" charset="0"/>
                          <a:cs typeface="Consolas" panose="020B0609020204030204" charset="0"/>
                        </a:rPr>
                        <a:t>(</a:t>
                      </a:r>
                      <a:r>
                        <a:rPr lang="en-US" sz="900">
                          <a:solidFill>
                            <a:srgbClr val="000000"/>
                          </a:solidFill>
                          <a:latin typeface="Consolas" panose="020B0609020204030204" charset="0"/>
                          <a:cs typeface="Consolas" panose="020B0609020204030204" charset="0"/>
                        </a:rPr>
                        <a:t>tf</a:t>
                      </a:r>
                      <a:r>
                        <a:rPr lang="en-US" sz="900">
                          <a:solidFill>
                            <a:srgbClr val="666600"/>
                          </a:solidFill>
                          <a:latin typeface="Consolas" panose="020B0609020204030204" charset="0"/>
                          <a:cs typeface="Consolas" panose="020B0609020204030204" charset="0"/>
                        </a:rPr>
                        <a:t>.</a:t>
                      </a:r>
                      <a:r>
                        <a:rPr lang="en-US" sz="900">
                          <a:solidFill>
                            <a:srgbClr val="000000"/>
                          </a:solidFill>
                          <a:latin typeface="Consolas" panose="020B0609020204030204" charset="0"/>
                          <a:cs typeface="Consolas" panose="020B0609020204030204" charset="0"/>
                        </a:rPr>
                        <a:t>cast</a:t>
                      </a:r>
                      <a:r>
                        <a:rPr lang="en-US" sz="900">
                          <a:solidFill>
                            <a:srgbClr val="666600"/>
                          </a:solidFill>
                          <a:latin typeface="Consolas" panose="020B0609020204030204" charset="0"/>
                          <a:cs typeface="Consolas" panose="020B0609020204030204" charset="0"/>
                        </a:rPr>
                        <a:t>(</a:t>
                      </a:r>
                      <a:r>
                        <a:rPr lang="en-US" sz="900">
                          <a:solidFill>
                            <a:srgbClr val="000000"/>
                          </a:solidFill>
                          <a:latin typeface="Consolas" panose="020B0609020204030204" charset="0"/>
                          <a:cs typeface="Consolas" panose="020B0609020204030204" charset="0"/>
                        </a:rPr>
                        <a:t>correct_preds</a:t>
                      </a:r>
                      <a:r>
                        <a:rPr lang="en-US" sz="900">
                          <a:solidFill>
                            <a:srgbClr val="666600"/>
                          </a:solidFill>
                          <a:latin typeface="Consolas" panose="020B0609020204030204" charset="0"/>
                          <a:cs typeface="Consolas" panose="020B0609020204030204" charset="0"/>
                        </a:rPr>
                        <a:t>,</a:t>
                      </a:r>
                      <a:r>
                        <a:rPr lang="en-US" sz="900">
                          <a:solidFill>
                            <a:srgbClr val="000000"/>
                          </a:solidFill>
                          <a:latin typeface="Consolas" panose="020B0609020204030204" charset="0"/>
                          <a:cs typeface="Consolas" panose="020B0609020204030204" charset="0"/>
                        </a:rPr>
                        <a:t> tf</a:t>
                      </a:r>
                      <a:r>
                        <a:rPr lang="en-US" sz="900">
                          <a:solidFill>
                            <a:srgbClr val="666600"/>
                          </a:solidFill>
                          <a:latin typeface="Consolas" panose="020B0609020204030204" charset="0"/>
                          <a:cs typeface="Consolas" panose="020B0609020204030204" charset="0"/>
                        </a:rPr>
                        <a:t>.</a:t>
                      </a:r>
                      <a:r>
                        <a:rPr lang="en-US" sz="900">
                          <a:solidFill>
                            <a:srgbClr val="000000"/>
                          </a:solidFill>
                          <a:latin typeface="Consolas" panose="020B0609020204030204" charset="0"/>
                          <a:cs typeface="Consolas" panose="020B0609020204030204" charset="0"/>
                        </a:rPr>
                        <a:t>float32</a:t>
                      </a:r>
                      <a:r>
                        <a:rPr lang="en-US" sz="900">
                          <a:solidFill>
                            <a:srgbClr val="666600"/>
                          </a:solidFill>
                          <a:latin typeface="Consolas" panose="020B0609020204030204" charset="0"/>
                          <a:cs typeface="Consolas" panose="020B0609020204030204" charset="0"/>
                        </a:rPr>
                        <a:t>))</a:t>
                      </a:r>
                      <a:endParaRPr lang="en-US" altLang="en-US" sz="900">
                        <a:solidFill>
                          <a:srgbClr val="000088"/>
                        </a:solidFill>
                        <a:latin typeface="Consolas" panose="020B0609020204030204" charset="0"/>
                        <a:ea typeface="Consolas" panose="020B0609020204030204" charset="0"/>
                        <a:cs typeface="Consolas" panose="020B0609020204030204" charset="0"/>
                      </a:endParaRPr>
                    </a:p>
                  </a:txBody>
                  <a:tcPr marL="63500" marR="63500" marT="63500" marB="6350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37" name="Shape 137"/>
        <p:cNvGrpSpPr/>
        <p:nvPr/>
      </p:nvGrpSpPr>
      <p:grpSpPr>
        <a:xfrm>
          <a:off x="0" y="0"/>
          <a:ext cx="0" cy="0"/>
          <a:chOff x="0" y="0"/>
          <a:chExt cx="0" cy="0"/>
        </a:xfrm>
      </p:grpSpPr>
      <p:pic>
        <p:nvPicPr>
          <p:cNvPr id="138" name="Shape 138"/>
          <p:cNvPicPr preferRelativeResize="0"/>
          <p:nvPr/>
        </p:nvPicPr>
        <p:blipFill>
          <a:blip r:embed="rId1"/>
          <a:stretch>
            <a:fillRect/>
          </a:stretch>
        </p:blipFill>
        <p:spPr>
          <a:xfrm>
            <a:off x="943138" y="0"/>
            <a:ext cx="7384185"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42" name="Shape 142"/>
        <p:cNvGrpSpPr/>
        <p:nvPr/>
      </p:nvGrpSpPr>
      <p:grpSpPr>
        <a:xfrm>
          <a:off x="0" y="0"/>
          <a:ext cx="0" cy="0"/>
          <a:chOff x="0" y="0"/>
          <a:chExt cx="0" cy="0"/>
        </a:xfrm>
      </p:grpSpPr>
      <p:sp>
        <p:nvSpPr>
          <p:cNvPr id="143" name="Shape 143"/>
          <p:cNvSpPr txBox="1"/>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p>
        </p:txBody>
      </p:sp>
      <p:sp>
        <p:nvSpPr>
          <p:cNvPr id="144" name="Shape 144"/>
          <p:cNvSpPr txBox="1"/>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p>
        </p:txBody>
      </p:sp>
      <p:pic>
        <p:nvPicPr>
          <p:cNvPr id="145" name="Shape 145"/>
          <p:cNvPicPr preferRelativeResize="0"/>
          <p:nvPr/>
        </p:nvPicPr>
        <p:blipFill>
          <a:blip r:embed="rId1"/>
          <a:stretch>
            <a:fillRect/>
          </a:stretch>
        </p:blipFill>
        <p:spPr>
          <a:xfrm>
            <a:off x="223250" y="0"/>
            <a:ext cx="8697505"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49" name="Shape 149"/>
        <p:cNvGrpSpPr/>
        <p:nvPr/>
      </p:nvGrpSpPr>
      <p:grpSpPr>
        <a:xfrm>
          <a:off x="0" y="0"/>
          <a:ext cx="0" cy="0"/>
          <a:chOff x="0" y="0"/>
          <a:chExt cx="0" cy="0"/>
        </a:xfrm>
      </p:grpSpPr>
      <p:pic>
        <p:nvPicPr>
          <p:cNvPr id="150" name="Shape 150"/>
          <p:cNvPicPr preferRelativeResize="0"/>
          <p:nvPr/>
        </p:nvPicPr>
        <p:blipFill>
          <a:blip r:embed="rId1"/>
          <a:stretch>
            <a:fillRect/>
          </a:stretch>
        </p:blipFill>
        <p:spPr>
          <a:xfrm>
            <a:off x="831275" y="753600"/>
            <a:ext cx="7608545" cy="4127699"/>
          </a:xfrm>
          <a:prstGeom prst="rect">
            <a:avLst/>
          </a:prstGeom>
          <a:noFill/>
          <a:ln>
            <a:noFill/>
          </a:ln>
        </p:spPr>
      </p:pic>
      <p:sp>
        <p:nvSpPr>
          <p:cNvPr id="151" name="Shape 151"/>
          <p:cNvSpPr txBox="1"/>
          <p:nvPr>
            <p:ph type="title" idx="4294967295"/>
          </p:nvPr>
        </p:nvSpPr>
        <p:spPr>
          <a:xfrm>
            <a:off x="644549" y="134325"/>
            <a:ext cx="8092800" cy="7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bg1"/>
                </a:solidFill>
                <a:latin typeface="Georgia" panose="02040502050405020303"/>
                <a:ea typeface="Georgia" panose="02040502050405020303"/>
                <a:cs typeface="Georgia" panose="02040502050405020303"/>
                <a:sym typeface="Georgia" panose="02040502050405020303"/>
              </a:rPr>
              <a:t>Object Segmentation</a:t>
            </a:r>
            <a:endParaRPr lang="en-GB" b="1">
              <a:solidFill>
                <a:schemeClr val="bg1"/>
              </a:solidFill>
              <a:latin typeface="Georgia" panose="02040502050405020303"/>
              <a:ea typeface="Georgia" panose="02040502050405020303"/>
              <a:cs typeface="Georgia" panose="02040502050405020303"/>
              <a:sym typeface="Georgia" panose="02040502050405020303"/>
            </a:endParaRPr>
          </a:p>
        </p:txBody>
      </p:sp>
      <p:sp>
        <p:nvSpPr>
          <p:cNvPr id="152" name="Shape 152"/>
          <p:cNvSpPr txBox="1"/>
          <p:nvPr/>
        </p:nvSpPr>
        <p:spPr>
          <a:xfrm>
            <a:off x="0" y="4881306"/>
            <a:ext cx="6482400" cy="262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800">
                <a:solidFill>
                  <a:srgbClr val="FFFFFF"/>
                </a:solidFill>
              </a:rPr>
              <a:t>Figure credit: Dai, He, and Sun, “Instance-aware Semantic Segmentation via Multi-task Network Cascades”, CVPR 2016</a:t>
            </a:r>
            <a:endParaRPr sz="8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56" name="Shape 156"/>
        <p:cNvGrpSpPr/>
        <p:nvPr/>
      </p:nvGrpSpPr>
      <p:grpSpPr>
        <a:xfrm>
          <a:off x="0" y="0"/>
          <a:ext cx="0" cy="0"/>
          <a:chOff x="0" y="0"/>
          <a:chExt cx="0" cy="0"/>
        </a:xfrm>
      </p:grpSpPr>
      <p:sp>
        <p:nvSpPr>
          <p:cNvPr id="157" name="Shape 157"/>
          <p:cNvSpPr txBox="1"/>
          <p:nvPr>
            <p:ph type="title" idx="4294967295"/>
          </p:nvPr>
        </p:nvSpPr>
        <p:spPr>
          <a:xfrm>
            <a:off x="644549" y="134325"/>
            <a:ext cx="8092800" cy="7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bg1"/>
                </a:solidFill>
                <a:latin typeface="Georgia" panose="02040502050405020303"/>
                <a:ea typeface="Georgia" panose="02040502050405020303"/>
                <a:cs typeface="Georgia" panose="02040502050405020303"/>
                <a:sym typeface="Georgia" panose="02040502050405020303"/>
              </a:rPr>
              <a:t>Pose Estimation</a:t>
            </a:r>
            <a:endParaRPr lang="en-GB" b="1">
              <a:solidFill>
                <a:schemeClr val="bg1"/>
              </a:solidFill>
              <a:latin typeface="Georgia" panose="02040502050405020303"/>
              <a:ea typeface="Georgia" panose="02040502050405020303"/>
              <a:cs typeface="Georgia" panose="02040502050405020303"/>
              <a:sym typeface="Georgia" panose="02040502050405020303"/>
            </a:endParaRPr>
          </a:p>
        </p:txBody>
      </p:sp>
      <p:sp>
        <p:nvSpPr>
          <p:cNvPr id="158" name="Shape 158"/>
          <p:cNvSpPr txBox="1"/>
          <p:nvPr/>
        </p:nvSpPr>
        <p:spPr>
          <a:xfrm>
            <a:off x="0" y="4881306"/>
            <a:ext cx="6482400" cy="262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800">
                <a:solidFill>
                  <a:srgbClr val="FFFFFF"/>
                </a:solidFill>
              </a:rPr>
              <a:t>Figure credit: Cao et al, “Realtime Multi-Person 2D Pose Estimation using Part Affinity Fields”, arXiv 2016</a:t>
            </a:r>
            <a:endParaRPr sz="800">
              <a:solidFill>
                <a:srgbClr val="FFFFFF"/>
              </a:solidFill>
            </a:endParaRPr>
          </a:p>
        </p:txBody>
      </p:sp>
      <p:pic>
        <p:nvPicPr>
          <p:cNvPr id="159" name="Shape 159"/>
          <p:cNvPicPr preferRelativeResize="0"/>
          <p:nvPr/>
        </p:nvPicPr>
        <p:blipFill>
          <a:blip r:embed="rId1"/>
          <a:stretch>
            <a:fillRect/>
          </a:stretch>
        </p:blipFill>
        <p:spPr>
          <a:xfrm>
            <a:off x="1916000" y="730716"/>
            <a:ext cx="5311990" cy="41580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94" name="Shape 194"/>
        <p:cNvGrpSpPr/>
        <p:nvPr/>
      </p:nvGrpSpPr>
      <p:grpSpPr>
        <a:xfrm>
          <a:off x="0" y="0"/>
          <a:ext cx="0" cy="0"/>
          <a:chOff x="0" y="0"/>
          <a:chExt cx="0" cy="0"/>
        </a:xfrm>
      </p:grpSpPr>
      <p:sp>
        <p:nvSpPr>
          <p:cNvPr id="195" name="Shape 195"/>
          <p:cNvSpPr txBox="1"/>
          <p:nvPr>
            <p:ph type="title" idx="4294967295"/>
          </p:nvPr>
        </p:nvSpPr>
        <p:spPr>
          <a:xfrm>
            <a:off x="644549" y="134325"/>
            <a:ext cx="8092800" cy="7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bg1"/>
                </a:solidFill>
                <a:latin typeface="Georgia" panose="02040502050405020303"/>
                <a:ea typeface="Georgia" panose="02040502050405020303"/>
                <a:cs typeface="Georgia" panose="02040502050405020303"/>
                <a:sym typeface="Georgia" panose="02040502050405020303"/>
              </a:rPr>
              <a:t>Art generation</a:t>
            </a:r>
            <a:endParaRPr lang="en-GB" b="1">
              <a:solidFill>
                <a:schemeClr val="bg1"/>
              </a:solidFill>
              <a:latin typeface="Georgia" panose="02040502050405020303"/>
              <a:ea typeface="Georgia" panose="02040502050405020303"/>
              <a:cs typeface="Georgia" panose="02040502050405020303"/>
              <a:sym typeface="Georgia" panose="02040502050405020303"/>
            </a:endParaRPr>
          </a:p>
        </p:txBody>
      </p:sp>
      <p:sp>
        <p:nvSpPr>
          <p:cNvPr id="196" name="Shape 196"/>
          <p:cNvSpPr txBox="1"/>
          <p:nvPr/>
        </p:nvSpPr>
        <p:spPr>
          <a:xfrm>
            <a:off x="0" y="4637450"/>
            <a:ext cx="6482400" cy="505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800">
                <a:solidFill>
                  <a:srgbClr val="FFFFFF"/>
                </a:solidFill>
              </a:rPr>
              <a:t>Gatys, Ecker, and Bethge, “Image Style Transfer using Convolutional Neural Networks”, CVPR 2016 (left)</a:t>
            </a:r>
            <a:endParaRPr sz="800">
              <a:solidFill>
                <a:srgbClr val="FFFFFF"/>
              </a:solidFill>
            </a:endParaRPr>
          </a:p>
          <a:p>
            <a:pPr marL="0" lvl="0" indent="0">
              <a:spcBef>
                <a:spcPts val="0"/>
              </a:spcBef>
              <a:spcAft>
                <a:spcPts val="0"/>
              </a:spcAft>
              <a:buNone/>
            </a:pPr>
            <a:r>
              <a:rPr lang="en-GB" sz="800">
                <a:solidFill>
                  <a:srgbClr val="FFFFFF"/>
                </a:solidFill>
              </a:rPr>
              <a:t>Mordvintsev, Olah, and Tyka, “Inceptionism: Going Deeper into Neural Networks” (upper right)</a:t>
            </a:r>
            <a:endParaRPr sz="800">
              <a:solidFill>
                <a:srgbClr val="FFFFFF"/>
              </a:solidFill>
            </a:endParaRPr>
          </a:p>
          <a:p>
            <a:pPr marL="0" lvl="0" indent="0">
              <a:spcBef>
                <a:spcPts val="0"/>
              </a:spcBef>
              <a:spcAft>
                <a:spcPts val="0"/>
              </a:spcAft>
              <a:buNone/>
            </a:pPr>
            <a:r>
              <a:rPr lang="en-GB" sz="800">
                <a:solidFill>
                  <a:srgbClr val="FFFFFF"/>
                </a:solidFill>
              </a:rPr>
              <a:t>Johnson, Alahi, and Fei-Fei: “Perceptual Losses for Real-Time Style Transfer and Super-Resolution”, ECCV 2016 (bottom left)</a:t>
            </a:r>
            <a:endParaRPr sz="800">
              <a:solidFill>
                <a:srgbClr val="FFFFFF"/>
              </a:solidFill>
            </a:endParaRPr>
          </a:p>
          <a:p>
            <a:pPr marL="0" lvl="0" indent="0">
              <a:spcBef>
                <a:spcPts val="0"/>
              </a:spcBef>
              <a:spcAft>
                <a:spcPts val="0"/>
              </a:spcAft>
              <a:buNone/>
            </a:pPr>
            <a:endParaRPr sz="800">
              <a:solidFill>
                <a:srgbClr val="FFFFFF"/>
              </a:solidFill>
            </a:endParaRPr>
          </a:p>
          <a:p>
            <a:pPr marL="0" lvl="0" indent="0">
              <a:spcBef>
                <a:spcPts val="0"/>
              </a:spcBef>
              <a:spcAft>
                <a:spcPts val="0"/>
              </a:spcAft>
              <a:buNone/>
            </a:pPr>
            <a:endParaRPr sz="800">
              <a:solidFill>
                <a:srgbClr val="FFFFFF"/>
              </a:solidFill>
            </a:endParaRPr>
          </a:p>
          <a:p>
            <a:pPr marL="0" lvl="0" indent="0" rtl="0">
              <a:spcBef>
                <a:spcPts val="0"/>
              </a:spcBef>
              <a:spcAft>
                <a:spcPts val="0"/>
              </a:spcAft>
              <a:buNone/>
            </a:pPr>
            <a:endParaRPr sz="800">
              <a:solidFill>
                <a:srgbClr val="FFFFFF"/>
              </a:solidFill>
            </a:endParaRPr>
          </a:p>
        </p:txBody>
      </p:sp>
      <p:pic>
        <p:nvPicPr>
          <p:cNvPr id="197" name="Shape 197"/>
          <p:cNvPicPr preferRelativeResize="0"/>
          <p:nvPr/>
        </p:nvPicPr>
        <p:blipFill>
          <a:blip r:embed="rId1"/>
          <a:stretch>
            <a:fillRect/>
          </a:stretch>
        </p:blipFill>
        <p:spPr>
          <a:xfrm>
            <a:off x="4540075" y="2509700"/>
            <a:ext cx="3828025" cy="2237150"/>
          </a:xfrm>
          <a:prstGeom prst="rect">
            <a:avLst/>
          </a:prstGeom>
          <a:noFill/>
          <a:ln>
            <a:noFill/>
          </a:ln>
        </p:spPr>
      </p:pic>
      <p:pic>
        <p:nvPicPr>
          <p:cNvPr id="198" name="Shape 198"/>
          <p:cNvPicPr preferRelativeResize="0"/>
          <p:nvPr/>
        </p:nvPicPr>
        <p:blipFill>
          <a:blip r:embed="rId2"/>
          <a:stretch>
            <a:fillRect/>
          </a:stretch>
        </p:blipFill>
        <p:spPr>
          <a:xfrm>
            <a:off x="830223" y="892726"/>
            <a:ext cx="3332149" cy="2512055"/>
          </a:xfrm>
          <a:prstGeom prst="rect">
            <a:avLst/>
          </a:prstGeom>
          <a:noFill/>
          <a:ln>
            <a:noFill/>
          </a:ln>
        </p:spPr>
      </p:pic>
      <p:pic>
        <p:nvPicPr>
          <p:cNvPr id="199" name="Shape 199"/>
          <p:cNvPicPr preferRelativeResize="0"/>
          <p:nvPr/>
        </p:nvPicPr>
        <p:blipFill>
          <a:blip r:embed="rId3"/>
          <a:stretch>
            <a:fillRect/>
          </a:stretch>
        </p:blipFill>
        <p:spPr>
          <a:xfrm>
            <a:off x="830225" y="3404775"/>
            <a:ext cx="3332150" cy="1232668"/>
          </a:xfrm>
          <a:prstGeom prst="rect">
            <a:avLst/>
          </a:prstGeom>
          <a:noFill/>
          <a:ln>
            <a:noFill/>
          </a:ln>
        </p:spPr>
      </p:pic>
      <p:pic>
        <p:nvPicPr>
          <p:cNvPr id="200" name="Shape 200"/>
          <p:cNvPicPr preferRelativeResize="0"/>
          <p:nvPr/>
        </p:nvPicPr>
        <p:blipFill rotWithShape="1">
          <a:blip r:embed="rId4"/>
          <a:srcRect b="36556"/>
          <a:stretch>
            <a:fillRect/>
          </a:stretch>
        </p:blipFill>
        <p:spPr>
          <a:xfrm>
            <a:off x="4540075" y="738275"/>
            <a:ext cx="3828025" cy="173428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78" name="Shape 178"/>
        <p:cNvGrpSpPr/>
        <p:nvPr/>
      </p:nvGrpSpPr>
      <p:grpSpPr>
        <a:xfrm>
          <a:off x="0" y="0"/>
          <a:ext cx="0" cy="0"/>
          <a:chOff x="0" y="0"/>
          <a:chExt cx="0" cy="0"/>
        </a:xfrm>
      </p:grpSpPr>
      <p:sp>
        <p:nvSpPr>
          <p:cNvPr id="179" name="Shape 179"/>
          <p:cNvSpPr txBox="1"/>
          <p:nvPr>
            <p:ph type="title" idx="4294967295"/>
          </p:nvPr>
        </p:nvSpPr>
        <p:spPr>
          <a:xfrm>
            <a:off x="644549" y="134325"/>
            <a:ext cx="8092800" cy="7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bg1"/>
                </a:solidFill>
                <a:latin typeface="Georgia" panose="02040502050405020303"/>
                <a:ea typeface="Georgia" panose="02040502050405020303"/>
                <a:cs typeface="Georgia" panose="02040502050405020303"/>
                <a:sym typeface="Georgia" panose="02040502050405020303"/>
              </a:rPr>
              <a:t>Visual Question Answering</a:t>
            </a:r>
            <a:endParaRPr lang="en-GB" b="1">
              <a:solidFill>
                <a:schemeClr val="bg1"/>
              </a:solidFill>
              <a:latin typeface="Georgia" panose="02040502050405020303"/>
              <a:ea typeface="Georgia" panose="02040502050405020303"/>
              <a:cs typeface="Georgia" panose="02040502050405020303"/>
              <a:sym typeface="Georgia" panose="02040502050405020303"/>
            </a:endParaRPr>
          </a:p>
        </p:txBody>
      </p:sp>
      <p:sp>
        <p:nvSpPr>
          <p:cNvPr id="180" name="Shape 180"/>
          <p:cNvSpPr txBox="1"/>
          <p:nvPr/>
        </p:nvSpPr>
        <p:spPr>
          <a:xfrm>
            <a:off x="0" y="4767349"/>
            <a:ext cx="6482400" cy="375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800">
                <a:solidFill>
                  <a:srgbClr val="FFFFFF"/>
                </a:solidFill>
              </a:rPr>
              <a:t>Figure credit: Agrawal et al, “VQA: Visual Question Answering”, ICCV 2015 (left)</a:t>
            </a:r>
            <a:endParaRPr sz="800">
              <a:solidFill>
                <a:srgbClr val="FFFFFF"/>
              </a:solidFill>
            </a:endParaRPr>
          </a:p>
          <a:p>
            <a:pPr marL="0" lvl="0" indent="0">
              <a:spcBef>
                <a:spcPts val="0"/>
              </a:spcBef>
              <a:spcAft>
                <a:spcPts val="0"/>
              </a:spcAft>
              <a:buNone/>
            </a:pPr>
            <a:r>
              <a:rPr lang="en-GB" sz="800">
                <a:solidFill>
                  <a:srgbClr val="FFFFFF"/>
                </a:solidFill>
              </a:rPr>
              <a:t>Zhu et al, “Visual7W: Grounded Question Answering in Images”, CVPR 2016 (right)</a:t>
            </a:r>
            <a:endParaRPr sz="800">
              <a:solidFill>
                <a:srgbClr val="FFFFFF"/>
              </a:solidFill>
            </a:endParaRPr>
          </a:p>
          <a:p>
            <a:pPr marL="0" lvl="0" indent="0">
              <a:spcBef>
                <a:spcPts val="0"/>
              </a:spcBef>
              <a:spcAft>
                <a:spcPts val="0"/>
              </a:spcAft>
              <a:buNone/>
            </a:pPr>
            <a:endParaRPr sz="800">
              <a:solidFill>
                <a:srgbClr val="FFFFFF"/>
              </a:solidFill>
            </a:endParaRPr>
          </a:p>
          <a:p>
            <a:pPr marL="0" lvl="0" indent="0" rtl="0">
              <a:spcBef>
                <a:spcPts val="0"/>
              </a:spcBef>
              <a:spcAft>
                <a:spcPts val="0"/>
              </a:spcAft>
              <a:buNone/>
            </a:pPr>
            <a:r>
              <a:rPr lang="en-GB" sz="800">
                <a:solidFill>
                  <a:srgbClr val="FFFFFF"/>
                </a:solidFill>
              </a:rPr>
              <a:t> (r</a:t>
            </a:r>
            <a:endParaRPr sz="800">
              <a:solidFill>
                <a:srgbClr val="FFFFFF"/>
              </a:solidFill>
            </a:endParaRPr>
          </a:p>
        </p:txBody>
      </p:sp>
      <p:pic>
        <p:nvPicPr>
          <p:cNvPr id="181" name="Shape 181"/>
          <p:cNvPicPr preferRelativeResize="0"/>
          <p:nvPr/>
        </p:nvPicPr>
        <p:blipFill>
          <a:blip r:embed="rId1"/>
          <a:stretch>
            <a:fillRect/>
          </a:stretch>
        </p:blipFill>
        <p:spPr>
          <a:xfrm>
            <a:off x="777600" y="1231062"/>
            <a:ext cx="4105975" cy="3311900"/>
          </a:xfrm>
          <a:prstGeom prst="rect">
            <a:avLst/>
          </a:prstGeom>
          <a:noFill/>
          <a:ln>
            <a:noFill/>
          </a:ln>
        </p:spPr>
      </p:pic>
      <p:pic>
        <p:nvPicPr>
          <p:cNvPr id="182" name="Shape 182"/>
          <p:cNvPicPr preferRelativeResize="0"/>
          <p:nvPr/>
        </p:nvPicPr>
        <p:blipFill>
          <a:blip r:embed="rId2"/>
          <a:stretch>
            <a:fillRect/>
          </a:stretch>
        </p:blipFill>
        <p:spPr>
          <a:xfrm>
            <a:off x="5437156" y="789050"/>
            <a:ext cx="3065883" cy="2033017"/>
          </a:xfrm>
          <a:prstGeom prst="rect">
            <a:avLst/>
          </a:prstGeom>
          <a:noFill/>
          <a:ln>
            <a:noFill/>
          </a:ln>
        </p:spPr>
      </p:pic>
      <p:pic>
        <p:nvPicPr>
          <p:cNvPr id="183" name="Shape 183"/>
          <p:cNvPicPr preferRelativeResize="0"/>
          <p:nvPr/>
        </p:nvPicPr>
        <p:blipFill>
          <a:blip r:embed="rId3"/>
          <a:stretch>
            <a:fillRect/>
          </a:stretch>
        </p:blipFill>
        <p:spPr>
          <a:xfrm>
            <a:off x="5437150" y="2822075"/>
            <a:ext cx="3065901" cy="2068135"/>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9104</Words>
  <Application>WPS 演示</Application>
  <PresentationFormat/>
  <Paragraphs>1106</Paragraphs>
  <Slides>36</Slides>
  <Notes>0</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7</vt:i4>
      </vt:variant>
      <vt:variant>
        <vt:lpstr>幻灯片标题</vt:lpstr>
      </vt:variant>
      <vt:variant>
        <vt:i4>36</vt:i4>
      </vt:variant>
    </vt:vector>
  </HeadingPairs>
  <TitlesOfParts>
    <vt:vector size="60" baseType="lpstr">
      <vt:lpstr>Arial</vt:lpstr>
      <vt:lpstr>宋体</vt:lpstr>
      <vt:lpstr>Wingdings</vt:lpstr>
      <vt:lpstr>Arial</vt:lpstr>
      <vt:lpstr>Georgia</vt:lpstr>
      <vt:lpstr>Georgia</vt:lpstr>
      <vt:lpstr>微软雅黑</vt:lpstr>
      <vt:lpstr>Arial Unicode MS</vt:lpstr>
      <vt:lpstr>Times New Roman</vt:lpstr>
      <vt:lpstr>Consolas</vt:lpstr>
      <vt:lpstr>Consolas</vt:lpstr>
      <vt:lpstr>MS PGothic</vt:lpstr>
      <vt:lpstr>PMingLiU</vt:lpstr>
      <vt:lpstr>SWAstro</vt:lpstr>
      <vt:lpstr>Roboto</vt:lpstr>
      <vt:lpstr>EB Garamond</vt:lpstr>
      <vt:lpstr>Simple Dark</vt:lpstr>
      <vt:lpstr>Equation.3</vt:lpstr>
      <vt:lpstr>Equation.3</vt:lpstr>
      <vt:lpstr>Equation.3</vt:lpstr>
      <vt:lpstr>Equation.3</vt:lpstr>
      <vt:lpstr>Equation.3</vt:lpstr>
      <vt:lpstr>Equation.3</vt:lpstr>
      <vt:lpstr>Equation.3</vt:lpstr>
      <vt:lpstr>MACHINE LEARNING</vt:lpstr>
      <vt:lpstr>Contact Information</vt:lpstr>
      <vt:lpstr>Some cool projects using TensorFlow</vt:lpstr>
      <vt:lpstr>PowerPoint 演示文稿</vt:lpstr>
      <vt:lpstr>PowerPoint 演示文稿</vt:lpstr>
      <vt:lpstr>Object Segmentation</vt:lpstr>
      <vt:lpstr>Pose Estimation</vt:lpstr>
      <vt:lpstr>Art generation</vt:lpstr>
      <vt:lpstr>Visual Question Answering</vt:lpstr>
      <vt:lpstr>hope that this class will give you the tool to build cool projects like those!</vt:lpstr>
      <vt:lpstr>What are connectionist neural networks?</vt:lpstr>
      <vt:lpstr>Many of you are ahead of me in academia so I probably need more of your help than you do mine</vt:lpstr>
      <vt:lpstr>Neurons in the Brain</vt:lpstr>
      <vt:lpstr>The Neuron</vt:lpstr>
      <vt:lpstr>The Neuron</vt:lpstr>
      <vt:lpstr>PowerPoint 演示文稿</vt:lpstr>
      <vt:lpstr>A convolutional layer</vt:lpstr>
      <vt:lpstr>Consider learning an image:</vt:lpstr>
      <vt:lpstr>Same pattern appears in different places: They can be compressed! What about training a lot of such “small” detectors and each detector must “move around”.</vt:lpstr>
      <vt:lpstr>Convolution</vt:lpstr>
      <vt:lpstr>Convolution</vt:lpstr>
      <vt:lpstr>Convolution</vt:lpstr>
      <vt:lpstr>Convolution</vt:lpstr>
      <vt:lpstr>Convolution</vt:lpstr>
      <vt:lpstr>PowerPoint 演示文稿</vt:lpstr>
      <vt:lpstr>PowerPoint 演示文稿</vt:lpstr>
      <vt:lpstr>Convolution</vt:lpstr>
      <vt:lpstr>The whole CNN</vt:lpstr>
      <vt:lpstr>Max Pooling</vt:lpstr>
      <vt:lpstr>Why Pooling</vt:lpstr>
      <vt:lpstr>Max Pooling</vt:lpstr>
      <vt:lpstr>Convolution layer in tensorflow</vt:lpstr>
      <vt:lpstr>The whole CNN</vt:lpstr>
      <vt:lpstr>Flattening</vt:lpstr>
      <vt:lpstr>pooling layer in tensorflow</vt:lpstr>
      <vt:lpstr>Fully connected in tensorflow</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TensorFlow™?</dc:title>
  <dc:creator/>
  <cp:lastModifiedBy>Vprint</cp:lastModifiedBy>
  <cp:revision>63</cp:revision>
  <dcterms:created xsi:type="dcterms:W3CDTF">2018-09-28T00:02:00Z</dcterms:created>
  <dcterms:modified xsi:type="dcterms:W3CDTF">2018-09-30T04:50:52Z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2052-10.1.0.7566</vt:lpwstr>
  </property>
</Properties>
</file>